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307" r:id="rId3"/>
    <p:sldId id="308" r:id="rId4"/>
    <p:sldId id="257" r:id="rId5"/>
    <p:sldId id="258" r:id="rId6"/>
    <p:sldId id="259" r:id="rId7"/>
    <p:sldId id="306" r:id="rId8"/>
    <p:sldId id="264" r:id="rId9"/>
    <p:sldId id="266" r:id="rId10"/>
    <p:sldId id="269" r:id="rId11"/>
    <p:sldId id="270" r:id="rId12"/>
    <p:sldId id="272" r:id="rId13"/>
    <p:sldId id="274" r:id="rId14"/>
    <p:sldId id="273" r:id="rId15"/>
    <p:sldId id="275" r:id="rId16"/>
    <p:sldId id="277" r:id="rId17"/>
    <p:sldId id="279" r:id="rId18"/>
    <p:sldId id="282" r:id="rId19"/>
    <p:sldId id="283" r:id="rId20"/>
    <p:sldId id="284" r:id="rId21"/>
    <p:sldId id="285" r:id="rId22"/>
    <p:sldId id="286" r:id="rId23"/>
    <p:sldId id="287" r:id="rId24"/>
    <p:sldId id="288" r:id="rId25"/>
    <p:sldId id="290" r:id="rId26"/>
    <p:sldId id="291" r:id="rId27"/>
    <p:sldId id="292" r:id="rId28"/>
    <p:sldId id="294" r:id="rId29"/>
    <p:sldId id="293" r:id="rId30"/>
    <p:sldId id="297" r:id="rId31"/>
    <p:sldId id="298" r:id="rId32"/>
    <p:sldId id="300" r:id="rId33"/>
    <p:sldId id="301" r:id="rId34"/>
    <p:sldId id="302" r:id="rId35"/>
    <p:sldId id="303" r:id="rId36"/>
    <p:sldId id="304" r:id="rId37"/>
    <p:sldId id="305" r:id="rId38"/>
    <p:sldId id="310" r:id="rId39"/>
    <p:sldId id="30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51C3BA-8993-4C4A-88E2-A8FF71822B60}" v="1" dt="2024-05-07T23:14:38.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6" autoAdjust="0"/>
    <p:restoredTop sz="94660"/>
  </p:normalViewPr>
  <p:slideViewPr>
    <p:cSldViewPr snapToGrid="0">
      <p:cViewPr varScale="1">
        <p:scale>
          <a:sx n="68" d="100"/>
          <a:sy n="68" d="100"/>
        </p:scale>
        <p:origin x="7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Jr. Indelicato" userId="eac3653e92a2c833" providerId="LiveId" clId="{4751C3BA-8993-4C4A-88E2-A8FF71822B60}"/>
    <pc:docChg chg="undo custSel addSld modSld">
      <pc:chgData name="Robert Jr. Indelicato" userId="eac3653e92a2c833" providerId="LiveId" clId="{4751C3BA-8993-4C4A-88E2-A8FF71822B60}" dt="2024-05-07T23:41:39.468" v="309" actId="12"/>
      <pc:docMkLst>
        <pc:docMk/>
      </pc:docMkLst>
      <pc:sldChg chg="modSp mod">
        <pc:chgData name="Robert Jr. Indelicato" userId="eac3653e92a2c833" providerId="LiveId" clId="{4751C3BA-8993-4C4A-88E2-A8FF71822B60}" dt="2024-05-07T23:15:51.036" v="86" actId="20577"/>
        <pc:sldMkLst>
          <pc:docMk/>
          <pc:sldMk cId="1978441081" sldId="256"/>
        </pc:sldMkLst>
        <pc:spChg chg="mod">
          <ac:chgData name="Robert Jr. Indelicato" userId="eac3653e92a2c833" providerId="LiveId" clId="{4751C3BA-8993-4C4A-88E2-A8FF71822B60}" dt="2024-05-07T23:15:51.036" v="86" actId="20577"/>
          <ac:spMkLst>
            <pc:docMk/>
            <pc:sldMk cId="1978441081" sldId="256"/>
            <ac:spMk id="3" creationId="{45C1BC11-A823-F36D-1107-8908184BC105}"/>
          </ac:spMkLst>
        </pc:spChg>
      </pc:sldChg>
      <pc:sldChg chg="modSp mod">
        <pc:chgData name="Robert Jr. Indelicato" userId="eac3653e92a2c833" providerId="LiveId" clId="{4751C3BA-8993-4C4A-88E2-A8FF71822B60}" dt="2024-05-07T23:08:44.799" v="25" actId="20577"/>
        <pc:sldMkLst>
          <pc:docMk/>
          <pc:sldMk cId="1347224956" sldId="307"/>
        </pc:sldMkLst>
        <pc:spChg chg="mod">
          <ac:chgData name="Robert Jr. Indelicato" userId="eac3653e92a2c833" providerId="LiveId" clId="{4751C3BA-8993-4C4A-88E2-A8FF71822B60}" dt="2024-05-07T23:08:44.799" v="25" actId="20577"/>
          <ac:spMkLst>
            <pc:docMk/>
            <pc:sldMk cId="1347224956" sldId="307"/>
            <ac:spMk id="3" creationId="{15BA97BD-E560-FE65-9A5A-737B8B2AFCFB}"/>
          </ac:spMkLst>
        </pc:spChg>
      </pc:sldChg>
      <pc:sldChg chg="modSp mod">
        <pc:chgData name="Robert Jr. Indelicato" userId="eac3653e92a2c833" providerId="LiveId" clId="{4751C3BA-8993-4C4A-88E2-A8FF71822B60}" dt="2024-05-07T23:05:06.573" v="13" actId="207"/>
        <pc:sldMkLst>
          <pc:docMk/>
          <pc:sldMk cId="1396589580" sldId="308"/>
        </pc:sldMkLst>
        <pc:spChg chg="mod">
          <ac:chgData name="Robert Jr. Indelicato" userId="eac3653e92a2c833" providerId="LiveId" clId="{4751C3BA-8993-4C4A-88E2-A8FF71822B60}" dt="2024-05-07T23:05:06.573" v="13" actId="207"/>
          <ac:spMkLst>
            <pc:docMk/>
            <pc:sldMk cId="1396589580" sldId="308"/>
            <ac:spMk id="3" creationId="{BE1FD38B-EFFB-FD38-C71C-86CE91762CDD}"/>
          </ac:spMkLst>
        </pc:spChg>
      </pc:sldChg>
      <pc:sldChg chg="modSp new mod">
        <pc:chgData name="Robert Jr. Indelicato" userId="eac3653e92a2c833" providerId="LiveId" clId="{4751C3BA-8993-4C4A-88E2-A8FF71822B60}" dt="2024-05-07T23:15:19.984" v="79"/>
        <pc:sldMkLst>
          <pc:docMk/>
          <pc:sldMk cId="2277644800" sldId="309"/>
        </pc:sldMkLst>
        <pc:spChg chg="mod">
          <ac:chgData name="Robert Jr. Indelicato" userId="eac3653e92a2c833" providerId="LiveId" clId="{4751C3BA-8993-4C4A-88E2-A8FF71822B60}" dt="2024-05-07T23:14:25.394" v="39" actId="20577"/>
          <ac:spMkLst>
            <pc:docMk/>
            <pc:sldMk cId="2277644800" sldId="309"/>
            <ac:spMk id="2" creationId="{46203797-F934-3D92-DA79-F0C341F6F9F9}"/>
          </ac:spMkLst>
        </pc:spChg>
        <pc:spChg chg="mod">
          <ac:chgData name="Robert Jr. Indelicato" userId="eac3653e92a2c833" providerId="LiveId" clId="{4751C3BA-8993-4C4A-88E2-A8FF71822B60}" dt="2024-05-07T23:15:19.984" v="79"/>
          <ac:spMkLst>
            <pc:docMk/>
            <pc:sldMk cId="2277644800" sldId="309"/>
            <ac:spMk id="3" creationId="{7A1F11FD-E9EB-84DF-279F-D1BD1999070C}"/>
          </ac:spMkLst>
        </pc:spChg>
      </pc:sldChg>
      <pc:sldChg chg="modSp new mod">
        <pc:chgData name="Robert Jr. Indelicato" userId="eac3653e92a2c833" providerId="LiveId" clId="{4751C3BA-8993-4C4A-88E2-A8FF71822B60}" dt="2024-05-07T23:41:39.468" v="309" actId="12"/>
        <pc:sldMkLst>
          <pc:docMk/>
          <pc:sldMk cId="1104697081" sldId="310"/>
        </pc:sldMkLst>
        <pc:spChg chg="mod">
          <ac:chgData name="Robert Jr. Indelicato" userId="eac3653e92a2c833" providerId="LiveId" clId="{4751C3BA-8993-4C4A-88E2-A8FF71822B60}" dt="2024-05-07T23:41:28.126" v="305" actId="27636"/>
          <ac:spMkLst>
            <pc:docMk/>
            <pc:sldMk cId="1104697081" sldId="310"/>
            <ac:spMk id="2" creationId="{D97F29AE-7F2A-C9B7-8D14-B92F93A362D7}"/>
          </ac:spMkLst>
        </pc:spChg>
        <pc:spChg chg="mod">
          <ac:chgData name="Robert Jr. Indelicato" userId="eac3653e92a2c833" providerId="LiveId" clId="{4751C3BA-8993-4C4A-88E2-A8FF71822B60}" dt="2024-05-07T23:41:39.468" v="309" actId="12"/>
          <ac:spMkLst>
            <pc:docMk/>
            <pc:sldMk cId="1104697081" sldId="310"/>
            <ac:spMk id="3" creationId="{3FCC7AB0-044E-00CF-274B-C4C1539BE46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inde\Downloads\vgsales_clean_FinalStory010220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inde\Downloads\vgsales_clean_FinalStory0102202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inde\Downloads\vgsales_clean_FinalStory01022024.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[vgsales_clean_FinalStory01022024.xlsx]Sheet8!PivotTable7</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8600536587991645E-2"/>
          <c:y val="4.4350290467417772E-2"/>
          <c:w val="0.75243893974292508"/>
          <c:h val="0.81550628380439771"/>
        </c:manualLayout>
      </c:layout>
      <c:areaChart>
        <c:grouping val="stacked"/>
        <c:varyColors val="0"/>
        <c:ser>
          <c:idx val="0"/>
          <c:order val="0"/>
          <c:tx>
            <c:strRef>
              <c:f>Sheet8!$B$3:$B$4</c:f>
              <c:strCache>
                <c:ptCount val="1"/>
                <c:pt idx="0">
                  <c:v>Action</c:v>
                </c:pt>
              </c:strCache>
            </c:strRef>
          </c:tx>
          <c:spPr>
            <a:solidFill>
              <a:schemeClr val="accent1"/>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Sheet8!$B$5:$B$21</c:f>
              <c:numCache>
                <c:formatCode>General</c:formatCode>
                <c:ptCount val="16"/>
                <c:pt idx="0">
                  <c:v>59.480000000000004</c:v>
                </c:pt>
                <c:pt idx="1">
                  <c:v>88.97</c:v>
                </c:pt>
                <c:pt idx="2">
                  <c:v>68.84999999999998</c:v>
                </c:pt>
                <c:pt idx="3">
                  <c:v>76.210000000000036</c:v>
                </c:pt>
                <c:pt idx="4">
                  <c:v>86.640000000000043</c:v>
                </c:pt>
                <c:pt idx="5">
                  <c:v>67.040000000000077</c:v>
                </c:pt>
                <c:pt idx="6">
                  <c:v>107.73999999999994</c:v>
                </c:pt>
                <c:pt idx="7">
                  <c:v>143.67999999999998</c:v>
                </c:pt>
                <c:pt idx="8">
                  <c:v>139.29000000000002</c:v>
                </c:pt>
                <c:pt idx="9">
                  <c:v>117.94000000000004</c:v>
                </c:pt>
                <c:pt idx="10">
                  <c:v>121.17999999999999</c:v>
                </c:pt>
                <c:pt idx="11">
                  <c:v>126.87999999999988</c:v>
                </c:pt>
                <c:pt idx="12">
                  <c:v>125.53999999999999</c:v>
                </c:pt>
                <c:pt idx="13">
                  <c:v>98.910000000000082</c:v>
                </c:pt>
                <c:pt idx="14">
                  <c:v>70.69999999999996</c:v>
                </c:pt>
                <c:pt idx="15">
                  <c:v>19.91</c:v>
                </c:pt>
              </c:numCache>
            </c:numRef>
          </c:val>
          <c:extLst>
            <c:ext xmlns:c16="http://schemas.microsoft.com/office/drawing/2014/chart" uri="{C3380CC4-5D6E-409C-BE32-E72D297353CC}">
              <c16:uniqueId val="{00000000-E908-4E6A-9AD5-E97E9A3371FA}"/>
            </c:ext>
          </c:extLst>
        </c:ser>
        <c:ser>
          <c:idx val="1"/>
          <c:order val="1"/>
          <c:tx>
            <c:strRef>
              <c:f>Sheet8!$C$3:$C$4</c:f>
              <c:strCache>
                <c:ptCount val="1"/>
                <c:pt idx="0">
                  <c:v>Sports</c:v>
                </c:pt>
              </c:strCache>
            </c:strRef>
          </c:tx>
          <c:spPr>
            <a:solidFill>
              <a:schemeClr val="accent2"/>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Sheet8!$C$5:$C$21</c:f>
              <c:numCache>
                <c:formatCode>General</c:formatCode>
                <c:ptCount val="16"/>
                <c:pt idx="0">
                  <c:v>51.410000000000018</c:v>
                </c:pt>
                <c:pt idx="1">
                  <c:v>67.539999999999978</c:v>
                </c:pt>
                <c:pt idx="2">
                  <c:v>65.700000000000017</c:v>
                </c:pt>
                <c:pt idx="3">
                  <c:v>63.680000000000014</c:v>
                </c:pt>
                <c:pt idx="4">
                  <c:v>60.380000000000017</c:v>
                </c:pt>
                <c:pt idx="5">
                  <c:v>138.28</c:v>
                </c:pt>
                <c:pt idx="6">
                  <c:v>97.79</c:v>
                </c:pt>
                <c:pt idx="7">
                  <c:v>97.92000000000003</c:v>
                </c:pt>
                <c:pt idx="8">
                  <c:v>138.29999999999995</c:v>
                </c:pt>
                <c:pt idx="9">
                  <c:v>93.470000000000056</c:v>
                </c:pt>
                <c:pt idx="10">
                  <c:v>57.47</c:v>
                </c:pt>
                <c:pt idx="11">
                  <c:v>30.929999999999993</c:v>
                </c:pt>
                <c:pt idx="12">
                  <c:v>41.549999999999983</c:v>
                </c:pt>
                <c:pt idx="13">
                  <c:v>46.659999999999989</c:v>
                </c:pt>
                <c:pt idx="14">
                  <c:v>41.54</c:v>
                </c:pt>
                <c:pt idx="15">
                  <c:v>14.600000000000001</c:v>
                </c:pt>
              </c:numCache>
            </c:numRef>
          </c:val>
          <c:extLst>
            <c:ext xmlns:c16="http://schemas.microsoft.com/office/drawing/2014/chart" uri="{C3380CC4-5D6E-409C-BE32-E72D297353CC}">
              <c16:uniqueId val="{00000001-E908-4E6A-9AD5-E97E9A3371FA}"/>
            </c:ext>
          </c:extLst>
        </c:ser>
        <c:ser>
          <c:idx val="2"/>
          <c:order val="2"/>
          <c:tx>
            <c:strRef>
              <c:f>Sheet8!$D$3:$D$4</c:f>
              <c:strCache>
                <c:ptCount val="1"/>
                <c:pt idx="0">
                  <c:v>Shooter</c:v>
                </c:pt>
              </c:strCache>
            </c:strRef>
          </c:tx>
          <c:spPr>
            <a:solidFill>
              <a:schemeClr val="accent3"/>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Sheet8!$D$5:$D$21</c:f>
              <c:numCache>
                <c:formatCode>General</c:formatCode>
                <c:ptCount val="16"/>
                <c:pt idx="0">
                  <c:v>24.77000000000001</c:v>
                </c:pt>
                <c:pt idx="1">
                  <c:v>49.29999999999999</c:v>
                </c:pt>
                <c:pt idx="2">
                  <c:v>27.059999999999995</c:v>
                </c:pt>
                <c:pt idx="3">
                  <c:v>46.759999999999984</c:v>
                </c:pt>
                <c:pt idx="4">
                  <c:v>41.890000000000015</c:v>
                </c:pt>
                <c:pt idx="5">
                  <c:v>40.769999999999989</c:v>
                </c:pt>
                <c:pt idx="6">
                  <c:v>71.040000000000006</c:v>
                </c:pt>
                <c:pt idx="7">
                  <c:v>59.849999999999987</c:v>
                </c:pt>
                <c:pt idx="8">
                  <c:v>70.390000000000029</c:v>
                </c:pt>
                <c:pt idx="9">
                  <c:v>78.05999999999996</c:v>
                </c:pt>
                <c:pt idx="10">
                  <c:v>101.84</c:v>
                </c:pt>
                <c:pt idx="11">
                  <c:v>76.62</c:v>
                </c:pt>
                <c:pt idx="12">
                  <c:v>61.179999999999978</c:v>
                </c:pt>
                <c:pt idx="13">
                  <c:v>63.549999999999983</c:v>
                </c:pt>
                <c:pt idx="14">
                  <c:v>66.150000000000006</c:v>
                </c:pt>
                <c:pt idx="15">
                  <c:v>18.219999999999995</c:v>
                </c:pt>
              </c:numCache>
            </c:numRef>
          </c:val>
          <c:extLst>
            <c:ext xmlns:c16="http://schemas.microsoft.com/office/drawing/2014/chart" uri="{C3380CC4-5D6E-409C-BE32-E72D297353CC}">
              <c16:uniqueId val="{00000002-E908-4E6A-9AD5-E97E9A3371FA}"/>
            </c:ext>
          </c:extLst>
        </c:ser>
        <c:ser>
          <c:idx val="3"/>
          <c:order val="3"/>
          <c:tx>
            <c:strRef>
              <c:f>Sheet8!$E$3:$E$4</c:f>
              <c:strCache>
                <c:ptCount val="1"/>
                <c:pt idx="0">
                  <c:v>Misc</c:v>
                </c:pt>
              </c:strCache>
            </c:strRef>
          </c:tx>
          <c:spPr>
            <a:solidFill>
              <a:schemeClr val="accent4"/>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Sheet8!$E$5:$E$21</c:f>
              <c:numCache>
                <c:formatCode>General</c:formatCode>
                <c:ptCount val="16"/>
                <c:pt idx="0">
                  <c:v>17.59</c:v>
                </c:pt>
                <c:pt idx="1">
                  <c:v>15.849999999999998</c:v>
                </c:pt>
                <c:pt idx="2">
                  <c:v>23.459999999999997</c:v>
                </c:pt>
                <c:pt idx="3">
                  <c:v>30.900000000000009</c:v>
                </c:pt>
                <c:pt idx="4">
                  <c:v>62.589999999999989</c:v>
                </c:pt>
                <c:pt idx="5">
                  <c:v>68.030000000000015</c:v>
                </c:pt>
                <c:pt idx="6">
                  <c:v>92.100000000000009</c:v>
                </c:pt>
                <c:pt idx="7">
                  <c:v>88.280000000000015</c:v>
                </c:pt>
                <c:pt idx="8">
                  <c:v>76.59999999999998</c:v>
                </c:pt>
                <c:pt idx="9">
                  <c:v>96.490000000000052</c:v>
                </c:pt>
                <c:pt idx="10">
                  <c:v>56.069999999999965</c:v>
                </c:pt>
                <c:pt idx="11">
                  <c:v>22.960000000000004</c:v>
                </c:pt>
                <c:pt idx="12">
                  <c:v>25.909999999999997</c:v>
                </c:pt>
                <c:pt idx="13">
                  <c:v>23.68</c:v>
                </c:pt>
                <c:pt idx="14">
                  <c:v>11.689999999999998</c:v>
                </c:pt>
                <c:pt idx="15">
                  <c:v>1.1700000000000002</c:v>
                </c:pt>
              </c:numCache>
            </c:numRef>
          </c:val>
          <c:extLst>
            <c:ext xmlns:c16="http://schemas.microsoft.com/office/drawing/2014/chart" uri="{C3380CC4-5D6E-409C-BE32-E72D297353CC}">
              <c16:uniqueId val="{00000003-E908-4E6A-9AD5-E97E9A3371FA}"/>
            </c:ext>
          </c:extLst>
        </c:ser>
        <c:ser>
          <c:idx val="4"/>
          <c:order val="4"/>
          <c:tx>
            <c:strRef>
              <c:f>Sheet8!$F$3:$F$4</c:f>
              <c:strCache>
                <c:ptCount val="1"/>
                <c:pt idx="0">
                  <c:v>Role-Playing</c:v>
                </c:pt>
              </c:strCache>
            </c:strRef>
          </c:tx>
          <c:spPr>
            <a:solidFill>
              <a:schemeClr val="accent5"/>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Sheet8!$F$5:$F$21</c:f>
              <c:numCache>
                <c:formatCode>General</c:formatCode>
                <c:ptCount val="16"/>
                <c:pt idx="0">
                  <c:v>22.060000000000002</c:v>
                </c:pt>
                <c:pt idx="1">
                  <c:v>45.13</c:v>
                </c:pt>
                <c:pt idx="2">
                  <c:v>30.279999999999983</c:v>
                </c:pt>
                <c:pt idx="3">
                  <c:v>54.279999999999987</c:v>
                </c:pt>
                <c:pt idx="4">
                  <c:v>28.609999999999985</c:v>
                </c:pt>
                <c:pt idx="5">
                  <c:v>58.09</c:v>
                </c:pt>
                <c:pt idx="6">
                  <c:v>44.419999999999987</c:v>
                </c:pt>
                <c:pt idx="7">
                  <c:v>60.340000000000032</c:v>
                </c:pt>
                <c:pt idx="8">
                  <c:v>47.900000000000006</c:v>
                </c:pt>
                <c:pt idx="9">
                  <c:v>69.930000000000049</c:v>
                </c:pt>
                <c:pt idx="10">
                  <c:v>53.37</c:v>
                </c:pt>
                <c:pt idx="11">
                  <c:v>47.809999999999995</c:v>
                </c:pt>
                <c:pt idx="12">
                  <c:v>44.919999999999987</c:v>
                </c:pt>
                <c:pt idx="13">
                  <c:v>45.859999999999978</c:v>
                </c:pt>
                <c:pt idx="14">
                  <c:v>36.439999999999991</c:v>
                </c:pt>
                <c:pt idx="15">
                  <c:v>6.7599999999999989</c:v>
                </c:pt>
              </c:numCache>
            </c:numRef>
          </c:val>
          <c:extLst>
            <c:ext xmlns:c16="http://schemas.microsoft.com/office/drawing/2014/chart" uri="{C3380CC4-5D6E-409C-BE32-E72D297353CC}">
              <c16:uniqueId val="{00000004-E908-4E6A-9AD5-E97E9A3371FA}"/>
            </c:ext>
          </c:extLst>
        </c:ser>
        <c:ser>
          <c:idx val="5"/>
          <c:order val="5"/>
          <c:tx>
            <c:strRef>
              <c:f>Sheet8!$G$3:$G$4</c:f>
              <c:strCache>
                <c:ptCount val="1"/>
                <c:pt idx="0">
                  <c:v>Racing</c:v>
                </c:pt>
              </c:strCache>
            </c:strRef>
          </c:tx>
          <c:spPr>
            <a:solidFill>
              <a:schemeClr val="accent6"/>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Sheet8!$G$5:$G$21</c:f>
              <c:numCache>
                <c:formatCode>General</c:formatCode>
                <c:ptCount val="16"/>
                <c:pt idx="0">
                  <c:v>55.879999999999995</c:v>
                </c:pt>
                <c:pt idx="1">
                  <c:v>32.49</c:v>
                </c:pt>
                <c:pt idx="2">
                  <c:v>52.200000000000024</c:v>
                </c:pt>
                <c:pt idx="3">
                  <c:v>47.290000000000006</c:v>
                </c:pt>
                <c:pt idx="4">
                  <c:v>56.480000000000032</c:v>
                </c:pt>
                <c:pt idx="5">
                  <c:v>34.099999999999994</c:v>
                </c:pt>
                <c:pt idx="6">
                  <c:v>39.169999999999987</c:v>
                </c:pt>
                <c:pt idx="7">
                  <c:v>70.760000000000019</c:v>
                </c:pt>
                <c:pt idx="8">
                  <c:v>34.239999999999988</c:v>
                </c:pt>
                <c:pt idx="9">
                  <c:v>34.93</c:v>
                </c:pt>
                <c:pt idx="10">
                  <c:v>35.15</c:v>
                </c:pt>
                <c:pt idx="11">
                  <c:v>14.46</c:v>
                </c:pt>
                <c:pt idx="12">
                  <c:v>13.039999999999997</c:v>
                </c:pt>
                <c:pt idx="13">
                  <c:v>16.690000000000001</c:v>
                </c:pt>
                <c:pt idx="14">
                  <c:v>7.92</c:v>
                </c:pt>
                <c:pt idx="15">
                  <c:v>1.6400000000000001</c:v>
                </c:pt>
              </c:numCache>
            </c:numRef>
          </c:val>
          <c:extLst>
            <c:ext xmlns:c16="http://schemas.microsoft.com/office/drawing/2014/chart" uri="{C3380CC4-5D6E-409C-BE32-E72D297353CC}">
              <c16:uniqueId val="{00000005-E908-4E6A-9AD5-E97E9A3371FA}"/>
            </c:ext>
          </c:extLst>
        </c:ser>
        <c:ser>
          <c:idx val="6"/>
          <c:order val="6"/>
          <c:tx>
            <c:strRef>
              <c:f>Sheet8!$H$3:$H$4</c:f>
              <c:strCache>
                <c:ptCount val="1"/>
                <c:pt idx="0">
                  <c:v>Platform</c:v>
                </c:pt>
              </c:strCache>
            </c:strRef>
          </c:tx>
          <c:spPr>
            <a:solidFill>
              <a:schemeClr val="accent1">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Sheet8!$H$5:$H$21</c:f>
              <c:numCache>
                <c:formatCode>General</c:formatCode>
                <c:ptCount val="16"/>
                <c:pt idx="0">
                  <c:v>39.280000000000008</c:v>
                </c:pt>
                <c:pt idx="1">
                  <c:v>45.970000000000006</c:v>
                </c:pt>
                <c:pt idx="2">
                  <c:v>42.89</c:v>
                </c:pt>
                <c:pt idx="3">
                  <c:v>47.340000000000011</c:v>
                </c:pt>
                <c:pt idx="4">
                  <c:v>23.559999999999995</c:v>
                </c:pt>
                <c:pt idx="5">
                  <c:v>49.92</c:v>
                </c:pt>
                <c:pt idx="6">
                  <c:v>35.589999999999996</c:v>
                </c:pt>
                <c:pt idx="7">
                  <c:v>35.699999999999996</c:v>
                </c:pt>
                <c:pt idx="8">
                  <c:v>41.089999999999996</c:v>
                </c:pt>
                <c:pt idx="9">
                  <c:v>31.900000000000002</c:v>
                </c:pt>
                <c:pt idx="10">
                  <c:v>28.109999999999989</c:v>
                </c:pt>
                <c:pt idx="11">
                  <c:v>18.549999999999997</c:v>
                </c:pt>
                <c:pt idx="12">
                  <c:v>25.119999999999997</c:v>
                </c:pt>
                <c:pt idx="13">
                  <c:v>8.89</c:v>
                </c:pt>
                <c:pt idx="14">
                  <c:v>6.05</c:v>
                </c:pt>
                <c:pt idx="15">
                  <c:v>2.0699999999999998</c:v>
                </c:pt>
              </c:numCache>
            </c:numRef>
          </c:val>
          <c:extLst>
            <c:ext xmlns:c16="http://schemas.microsoft.com/office/drawing/2014/chart" uri="{C3380CC4-5D6E-409C-BE32-E72D297353CC}">
              <c16:uniqueId val="{00000006-E908-4E6A-9AD5-E97E9A3371FA}"/>
            </c:ext>
          </c:extLst>
        </c:ser>
        <c:ser>
          <c:idx val="7"/>
          <c:order val="7"/>
          <c:tx>
            <c:strRef>
              <c:f>Sheet8!$I$3:$I$4</c:f>
              <c:strCache>
                <c:ptCount val="1"/>
                <c:pt idx="0">
                  <c:v>Simulation</c:v>
                </c:pt>
              </c:strCache>
            </c:strRef>
          </c:tx>
          <c:spPr>
            <a:solidFill>
              <a:schemeClr val="accent2">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Sheet8!$I$5:$I$21</c:f>
              <c:numCache>
                <c:formatCode>General</c:formatCode>
                <c:ptCount val="16"/>
                <c:pt idx="0">
                  <c:v>19.540000000000003</c:v>
                </c:pt>
                <c:pt idx="1">
                  <c:v>10.81</c:v>
                </c:pt>
                <c:pt idx="2">
                  <c:v>21.21</c:v>
                </c:pt>
                <c:pt idx="3">
                  <c:v>10.849999999999996</c:v>
                </c:pt>
                <c:pt idx="4">
                  <c:v>49.270000000000039</c:v>
                </c:pt>
                <c:pt idx="5">
                  <c:v>21.959999999999994</c:v>
                </c:pt>
                <c:pt idx="6">
                  <c:v>48.969999999999992</c:v>
                </c:pt>
                <c:pt idx="7">
                  <c:v>46.759999999999991</c:v>
                </c:pt>
                <c:pt idx="8">
                  <c:v>33.739999999999995</c:v>
                </c:pt>
                <c:pt idx="9">
                  <c:v>22.450000000000006</c:v>
                </c:pt>
                <c:pt idx="10">
                  <c:v>15.279999999999998</c:v>
                </c:pt>
                <c:pt idx="11">
                  <c:v>13.38</c:v>
                </c:pt>
                <c:pt idx="12">
                  <c:v>8.67</c:v>
                </c:pt>
                <c:pt idx="13">
                  <c:v>5.5500000000000007</c:v>
                </c:pt>
                <c:pt idx="14">
                  <c:v>5.62</c:v>
                </c:pt>
                <c:pt idx="15">
                  <c:v>0.39</c:v>
                </c:pt>
              </c:numCache>
            </c:numRef>
          </c:val>
          <c:extLst>
            <c:ext xmlns:c16="http://schemas.microsoft.com/office/drawing/2014/chart" uri="{C3380CC4-5D6E-409C-BE32-E72D297353CC}">
              <c16:uniqueId val="{00000007-E908-4E6A-9AD5-E97E9A3371FA}"/>
            </c:ext>
          </c:extLst>
        </c:ser>
        <c:ser>
          <c:idx val="8"/>
          <c:order val="8"/>
          <c:tx>
            <c:strRef>
              <c:f>Sheet8!$J$3:$J$4</c:f>
              <c:strCache>
                <c:ptCount val="1"/>
                <c:pt idx="0">
                  <c:v>Fighting</c:v>
                </c:pt>
              </c:strCache>
            </c:strRef>
          </c:tx>
          <c:spPr>
            <a:solidFill>
              <a:schemeClr val="accent3">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Sheet8!$J$5:$J$21</c:f>
              <c:numCache>
                <c:formatCode>General</c:formatCode>
                <c:ptCount val="16"/>
                <c:pt idx="0">
                  <c:v>18.119999999999997</c:v>
                </c:pt>
                <c:pt idx="1">
                  <c:v>25.369999999999997</c:v>
                </c:pt>
                <c:pt idx="2">
                  <c:v>23.729999999999997</c:v>
                </c:pt>
                <c:pt idx="3">
                  <c:v>17.32</c:v>
                </c:pt>
                <c:pt idx="4">
                  <c:v>19.72</c:v>
                </c:pt>
                <c:pt idx="5">
                  <c:v>22.549999999999997</c:v>
                </c:pt>
                <c:pt idx="6">
                  <c:v>17.609999999999996</c:v>
                </c:pt>
                <c:pt idx="7">
                  <c:v>35.469999999999992</c:v>
                </c:pt>
                <c:pt idx="8">
                  <c:v>32.279999999999994</c:v>
                </c:pt>
                <c:pt idx="9">
                  <c:v>15.040000000000003</c:v>
                </c:pt>
                <c:pt idx="10">
                  <c:v>22.68</c:v>
                </c:pt>
                <c:pt idx="11">
                  <c:v>9.51</c:v>
                </c:pt>
                <c:pt idx="12">
                  <c:v>7.21</c:v>
                </c:pt>
                <c:pt idx="13">
                  <c:v>16.150000000000002</c:v>
                </c:pt>
                <c:pt idx="14">
                  <c:v>7.7799999999999994</c:v>
                </c:pt>
                <c:pt idx="15">
                  <c:v>3.86</c:v>
                </c:pt>
              </c:numCache>
            </c:numRef>
          </c:val>
          <c:extLst>
            <c:ext xmlns:c16="http://schemas.microsoft.com/office/drawing/2014/chart" uri="{C3380CC4-5D6E-409C-BE32-E72D297353CC}">
              <c16:uniqueId val="{00000008-E908-4E6A-9AD5-E97E9A3371FA}"/>
            </c:ext>
          </c:extLst>
        </c:ser>
        <c:ser>
          <c:idx val="9"/>
          <c:order val="9"/>
          <c:tx>
            <c:strRef>
              <c:f>Sheet8!$K$3:$K$4</c:f>
              <c:strCache>
                <c:ptCount val="1"/>
                <c:pt idx="0">
                  <c:v>Adventure</c:v>
                </c:pt>
              </c:strCache>
            </c:strRef>
          </c:tx>
          <c:spPr>
            <a:solidFill>
              <a:schemeClr val="accent4">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Sheet8!$K$5:$K$21</c:f>
              <c:numCache>
                <c:formatCode>General</c:formatCode>
                <c:ptCount val="16"/>
                <c:pt idx="0">
                  <c:v>9.07</c:v>
                </c:pt>
                <c:pt idx="1">
                  <c:v>11.539999999999996</c:v>
                </c:pt>
                <c:pt idx="2">
                  <c:v>2.7800000000000002</c:v>
                </c:pt>
                <c:pt idx="3">
                  <c:v>9.2000000000000011</c:v>
                </c:pt>
                <c:pt idx="4">
                  <c:v>8.5899999999999981</c:v>
                </c:pt>
                <c:pt idx="5">
                  <c:v>11.690000000000003</c:v>
                </c:pt>
                <c:pt idx="6">
                  <c:v>24.279999999999998</c:v>
                </c:pt>
                <c:pt idx="7">
                  <c:v>23.509999999999994</c:v>
                </c:pt>
                <c:pt idx="8">
                  <c:v>20.750000000000004</c:v>
                </c:pt>
                <c:pt idx="9">
                  <c:v>15.389999999999992</c:v>
                </c:pt>
                <c:pt idx="10">
                  <c:v>15.059999999999997</c:v>
                </c:pt>
                <c:pt idx="11">
                  <c:v>5.910000000000001</c:v>
                </c:pt>
                <c:pt idx="12">
                  <c:v>7.59</c:v>
                </c:pt>
                <c:pt idx="13">
                  <c:v>6.0200000000000014</c:v>
                </c:pt>
                <c:pt idx="14">
                  <c:v>7.7900000000000009</c:v>
                </c:pt>
                <c:pt idx="15">
                  <c:v>1.7700000000000005</c:v>
                </c:pt>
              </c:numCache>
            </c:numRef>
          </c:val>
          <c:extLst>
            <c:ext xmlns:c16="http://schemas.microsoft.com/office/drawing/2014/chart" uri="{C3380CC4-5D6E-409C-BE32-E72D297353CC}">
              <c16:uniqueId val="{00000009-E908-4E6A-9AD5-E97E9A3371FA}"/>
            </c:ext>
          </c:extLst>
        </c:ser>
        <c:ser>
          <c:idx val="10"/>
          <c:order val="10"/>
          <c:tx>
            <c:strRef>
              <c:f>Sheet8!$L$3:$L$4</c:f>
              <c:strCache>
                <c:ptCount val="1"/>
                <c:pt idx="0">
                  <c:v>Puzzle</c:v>
                </c:pt>
              </c:strCache>
            </c:strRef>
          </c:tx>
          <c:spPr>
            <a:solidFill>
              <a:schemeClr val="accent5">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Sheet8!$L$5:$L$21</c:f>
              <c:numCache>
                <c:formatCode>General</c:formatCode>
                <c:ptCount val="16"/>
                <c:pt idx="0">
                  <c:v>9.9400000000000013</c:v>
                </c:pt>
                <c:pt idx="1">
                  <c:v>5.3399999999999972</c:v>
                </c:pt>
                <c:pt idx="2">
                  <c:v>2.42</c:v>
                </c:pt>
                <c:pt idx="3">
                  <c:v>8.4300000000000015</c:v>
                </c:pt>
                <c:pt idx="4">
                  <c:v>20.449999999999992</c:v>
                </c:pt>
                <c:pt idx="5">
                  <c:v>10.899999999999999</c:v>
                </c:pt>
                <c:pt idx="6">
                  <c:v>24.039999999999981</c:v>
                </c:pt>
                <c:pt idx="7">
                  <c:v>15.59</c:v>
                </c:pt>
                <c:pt idx="8">
                  <c:v>20.309999999999999</c:v>
                </c:pt>
                <c:pt idx="9">
                  <c:v>11.819999999999997</c:v>
                </c:pt>
                <c:pt idx="10">
                  <c:v>5.1100000000000012</c:v>
                </c:pt>
                <c:pt idx="11">
                  <c:v>1.7600000000000002</c:v>
                </c:pt>
                <c:pt idx="12">
                  <c:v>0.99</c:v>
                </c:pt>
                <c:pt idx="13">
                  <c:v>1.5</c:v>
                </c:pt>
                <c:pt idx="14">
                  <c:v>0.7</c:v>
                </c:pt>
              </c:numCache>
            </c:numRef>
          </c:val>
          <c:extLst>
            <c:ext xmlns:c16="http://schemas.microsoft.com/office/drawing/2014/chart" uri="{C3380CC4-5D6E-409C-BE32-E72D297353CC}">
              <c16:uniqueId val="{0000000A-E908-4E6A-9AD5-E97E9A3371FA}"/>
            </c:ext>
          </c:extLst>
        </c:ser>
        <c:ser>
          <c:idx val="11"/>
          <c:order val="11"/>
          <c:tx>
            <c:strRef>
              <c:f>Sheet8!$M$3:$M$4</c:f>
              <c:strCache>
                <c:ptCount val="1"/>
                <c:pt idx="0">
                  <c:v>Strategy</c:v>
                </c:pt>
              </c:strCache>
            </c:strRef>
          </c:tx>
          <c:spPr>
            <a:solidFill>
              <a:schemeClr val="accent6">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Sheet8!$M$5:$M$21</c:f>
              <c:numCache>
                <c:formatCode>General</c:formatCode>
                <c:ptCount val="16"/>
                <c:pt idx="0">
                  <c:v>7.5499999999999989</c:v>
                </c:pt>
                <c:pt idx="1">
                  <c:v>5.8099999999999987</c:v>
                </c:pt>
                <c:pt idx="2">
                  <c:v>7.7600000000000016</c:v>
                </c:pt>
                <c:pt idx="3">
                  <c:v>7.13</c:v>
                </c:pt>
                <c:pt idx="4">
                  <c:v>5.37</c:v>
                </c:pt>
                <c:pt idx="5">
                  <c:v>4.2700000000000014</c:v>
                </c:pt>
                <c:pt idx="6">
                  <c:v>9.5299999999999994</c:v>
                </c:pt>
                <c:pt idx="7">
                  <c:v>11.880000000000003</c:v>
                </c:pt>
                <c:pt idx="8">
                  <c:v>12.559999999999995</c:v>
                </c:pt>
                <c:pt idx="9">
                  <c:v>14.039999999999997</c:v>
                </c:pt>
                <c:pt idx="10">
                  <c:v>9.4199999999999964</c:v>
                </c:pt>
                <c:pt idx="11">
                  <c:v>3.4099999999999997</c:v>
                </c:pt>
                <c:pt idx="12">
                  <c:v>6.33</c:v>
                </c:pt>
                <c:pt idx="13">
                  <c:v>0.9900000000000001</c:v>
                </c:pt>
                <c:pt idx="14">
                  <c:v>1.82</c:v>
                </c:pt>
                <c:pt idx="15">
                  <c:v>0.5</c:v>
                </c:pt>
              </c:numCache>
            </c:numRef>
          </c:val>
          <c:extLst>
            <c:ext xmlns:c16="http://schemas.microsoft.com/office/drawing/2014/chart" uri="{C3380CC4-5D6E-409C-BE32-E72D297353CC}">
              <c16:uniqueId val="{0000000B-E908-4E6A-9AD5-E97E9A3371FA}"/>
            </c:ext>
          </c:extLst>
        </c:ser>
        <c:dLbls>
          <c:showLegendKey val="0"/>
          <c:showVal val="0"/>
          <c:showCatName val="0"/>
          <c:showSerName val="0"/>
          <c:showPercent val="0"/>
          <c:showBubbleSize val="0"/>
        </c:dLbls>
        <c:axId val="1054861327"/>
        <c:axId val="1137255999"/>
      </c:areaChart>
      <c:catAx>
        <c:axId val="10548613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7255999"/>
        <c:crosses val="autoZero"/>
        <c:auto val="1"/>
        <c:lblAlgn val="ctr"/>
        <c:lblOffset val="100"/>
        <c:noMultiLvlLbl val="0"/>
      </c:catAx>
      <c:valAx>
        <c:axId val="11372559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4861327"/>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[vgsales_clean_FinalStory01022024.xlsx]top3 platforms by genre!PivotTable2</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0289826059878102E-2"/>
          <c:y val="0.25000872950748121"/>
          <c:w val="0.86615085190622343"/>
          <c:h val="0.67561202576950596"/>
        </c:manualLayout>
      </c:layout>
      <c:barChart>
        <c:barDir val="col"/>
        <c:grouping val="stacked"/>
        <c:varyColors val="0"/>
        <c:ser>
          <c:idx val="0"/>
          <c:order val="0"/>
          <c:tx>
            <c:strRef>
              <c:f>'top3 platforms by genre'!$B$3:$B$4</c:f>
              <c:strCache>
                <c:ptCount val="1"/>
                <c:pt idx="0">
                  <c:v>Microsoft_Xbox</c:v>
                </c:pt>
              </c:strCache>
            </c:strRef>
          </c:tx>
          <c:spPr>
            <a:solidFill>
              <a:schemeClr val="accent1"/>
            </a:solidFill>
            <a:ln>
              <a:noFill/>
            </a:ln>
            <a:effectLst/>
          </c:spPr>
          <c:invertIfNegative val="0"/>
          <c:cat>
            <c:strRef>
              <c:f>'top3 platforms by genre'!$A$5:$A$17</c:f>
              <c:strCache>
                <c:ptCount val="12"/>
                <c:pt idx="0">
                  <c:v>Action</c:v>
                </c:pt>
                <c:pt idx="1">
                  <c:v>Sports</c:v>
                </c:pt>
                <c:pt idx="2">
                  <c:v>Shooter</c:v>
                </c:pt>
                <c:pt idx="3">
                  <c:v>Racing</c:v>
                </c:pt>
                <c:pt idx="4">
                  <c:v>Role-Playing</c:v>
                </c:pt>
                <c:pt idx="5">
                  <c:v>Misc</c:v>
                </c:pt>
                <c:pt idx="6">
                  <c:v>Fighting</c:v>
                </c:pt>
                <c:pt idx="7">
                  <c:v>Platform</c:v>
                </c:pt>
                <c:pt idx="8">
                  <c:v>Adventure</c:v>
                </c:pt>
                <c:pt idx="9">
                  <c:v>Simulation</c:v>
                </c:pt>
                <c:pt idx="10">
                  <c:v>Strategy</c:v>
                </c:pt>
                <c:pt idx="11">
                  <c:v>Puzzle</c:v>
                </c:pt>
              </c:strCache>
            </c:strRef>
          </c:cat>
          <c:val>
            <c:numRef>
              <c:f>'top3 platforms by genre'!$B$5:$B$17</c:f>
              <c:numCache>
                <c:formatCode>0.00%</c:formatCode>
                <c:ptCount val="12"/>
                <c:pt idx="0">
                  <c:v>0.21781334692891846</c:v>
                </c:pt>
                <c:pt idx="1">
                  <c:v>0.19704819936512616</c:v>
                </c:pt>
                <c:pt idx="2">
                  <c:v>0.45559397554013614</c:v>
                </c:pt>
                <c:pt idx="3">
                  <c:v>0.19444444444444445</c:v>
                </c:pt>
                <c:pt idx="4">
                  <c:v>0.14607173618801525</c:v>
                </c:pt>
                <c:pt idx="5">
                  <c:v>0.14863859126844822</c:v>
                </c:pt>
                <c:pt idx="6">
                  <c:v>0.18198216595194339</c:v>
                </c:pt>
                <c:pt idx="7">
                  <c:v>4.5407336629138859E-2</c:v>
                </c:pt>
                <c:pt idx="8">
                  <c:v>0.11784741144414157</c:v>
                </c:pt>
                <c:pt idx="9">
                  <c:v>7.5776911668333682E-2</c:v>
                </c:pt>
                <c:pt idx="10">
                  <c:v>0.16723291808229523</c:v>
                </c:pt>
                <c:pt idx="11">
                  <c:v>9.1776268246856404E-3</c:v>
                </c:pt>
              </c:numCache>
            </c:numRef>
          </c:val>
          <c:extLst>
            <c:ext xmlns:c16="http://schemas.microsoft.com/office/drawing/2014/chart" uri="{C3380CC4-5D6E-409C-BE32-E72D297353CC}">
              <c16:uniqueId val="{00000000-A93C-47F3-944F-27C57F3E57C3}"/>
            </c:ext>
          </c:extLst>
        </c:ser>
        <c:ser>
          <c:idx val="1"/>
          <c:order val="1"/>
          <c:tx>
            <c:strRef>
              <c:f>'top3 platforms by genre'!$C$3:$C$4</c:f>
              <c:strCache>
                <c:ptCount val="1"/>
                <c:pt idx="0">
                  <c:v>Nintendo</c:v>
                </c:pt>
              </c:strCache>
            </c:strRef>
          </c:tx>
          <c:spPr>
            <a:solidFill>
              <a:schemeClr val="accent2"/>
            </a:solidFill>
            <a:ln>
              <a:noFill/>
            </a:ln>
            <a:effectLst/>
          </c:spPr>
          <c:invertIfNegative val="0"/>
          <c:cat>
            <c:strRef>
              <c:f>'top3 platforms by genre'!$A$5:$A$17</c:f>
              <c:strCache>
                <c:ptCount val="12"/>
                <c:pt idx="0">
                  <c:v>Action</c:v>
                </c:pt>
                <c:pt idx="1">
                  <c:v>Sports</c:v>
                </c:pt>
                <c:pt idx="2">
                  <c:v>Shooter</c:v>
                </c:pt>
                <c:pt idx="3">
                  <c:v>Racing</c:v>
                </c:pt>
                <c:pt idx="4">
                  <c:v>Role-Playing</c:v>
                </c:pt>
                <c:pt idx="5">
                  <c:v>Misc</c:v>
                </c:pt>
                <c:pt idx="6">
                  <c:v>Fighting</c:v>
                </c:pt>
                <c:pt idx="7">
                  <c:v>Platform</c:v>
                </c:pt>
                <c:pt idx="8">
                  <c:v>Adventure</c:v>
                </c:pt>
                <c:pt idx="9">
                  <c:v>Simulation</c:v>
                </c:pt>
                <c:pt idx="10">
                  <c:v>Strategy</c:v>
                </c:pt>
                <c:pt idx="11">
                  <c:v>Puzzle</c:v>
                </c:pt>
              </c:strCache>
            </c:strRef>
          </c:cat>
          <c:val>
            <c:numRef>
              <c:f>'top3 platforms by genre'!$C$5:$C$17</c:f>
              <c:numCache>
                <c:formatCode>0.00%</c:formatCode>
                <c:ptCount val="12"/>
                <c:pt idx="0">
                  <c:v>0.27271446588134352</c:v>
                </c:pt>
                <c:pt idx="1">
                  <c:v>0.34381727295946268</c:v>
                </c:pt>
                <c:pt idx="2">
                  <c:v>7.1395418997006424E-2</c:v>
                </c:pt>
                <c:pt idx="3">
                  <c:v>0.29995207549952058</c:v>
                </c:pt>
                <c:pt idx="4">
                  <c:v>0.46025593700012274</c:v>
                </c:pt>
                <c:pt idx="5">
                  <c:v>0.60633592181202833</c:v>
                </c:pt>
                <c:pt idx="6">
                  <c:v>0.23987475325028926</c:v>
                </c:pt>
                <c:pt idx="7">
                  <c:v>0.68370653483444799</c:v>
                </c:pt>
                <c:pt idx="8">
                  <c:v>0.51044504995458673</c:v>
                </c:pt>
                <c:pt idx="9">
                  <c:v>0.72393336322560642</c:v>
                </c:pt>
                <c:pt idx="10">
                  <c:v>0.45274946520699622</c:v>
                </c:pt>
                <c:pt idx="11">
                  <c:v>0.90923543864720346</c:v>
                </c:pt>
              </c:numCache>
            </c:numRef>
          </c:val>
          <c:extLst>
            <c:ext xmlns:c16="http://schemas.microsoft.com/office/drawing/2014/chart" uri="{C3380CC4-5D6E-409C-BE32-E72D297353CC}">
              <c16:uniqueId val="{00000001-A93C-47F3-944F-27C57F3E57C3}"/>
            </c:ext>
          </c:extLst>
        </c:ser>
        <c:ser>
          <c:idx val="2"/>
          <c:order val="2"/>
          <c:tx>
            <c:strRef>
              <c:f>'top3 platforms by genre'!$D$3:$D$4</c:f>
              <c:strCache>
                <c:ptCount val="1"/>
                <c:pt idx="0">
                  <c:v>Sony_Playstation</c:v>
                </c:pt>
              </c:strCache>
            </c:strRef>
          </c:tx>
          <c:spPr>
            <a:solidFill>
              <a:schemeClr val="accent3"/>
            </a:solidFill>
            <a:ln>
              <a:noFill/>
            </a:ln>
            <a:effectLst/>
          </c:spPr>
          <c:invertIfNegative val="0"/>
          <c:cat>
            <c:strRef>
              <c:f>'top3 platforms by genre'!$A$5:$A$17</c:f>
              <c:strCache>
                <c:ptCount val="12"/>
                <c:pt idx="0">
                  <c:v>Action</c:v>
                </c:pt>
                <c:pt idx="1">
                  <c:v>Sports</c:v>
                </c:pt>
                <c:pt idx="2">
                  <c:v>Shooter</c:v>
                </c:pt>
                <c:pt idx="3">
                  <c:v>Racing</c:v>
                </c:pt>
                <c:pt idx="4">
                  <c:v>Role-Playing</c:v>
                </c:pt>
                <c:pt idx="5">
                  <c:v>Misc</c:v>
                </c:pt>
                <c:pt idx="6">
                  <c:v>Fighting</c:v>
                </c:pt>
                <c:pt idx="7">
                  <c:v>Platform</c:v>
                </c:pt>
                <c:pt idx="8">
                  <c:v>Adventure</c:v>
                </c:pt>
                <c:pt idx="9">
                  <c:v>Simulation</c:v>
                </c:pt>
                <c:pt idx="10">
                  <c:v>Strategy</c:v>
                </c:pt>
                <c:pt idx="11">
                  <c:v>Puzzle</c:v>
                </c:pt>
              </c:strCache>
            </c:strRef>
          </c:cat>
          <c:val>
            <c:numRef>
              <c:f>'top3 platforms by genre'!$D$5:$D$17</c:f>
              <c:numCache>
                <c:formatCode>0.00%</c:formatCode>
                <c:ptCount val="12"/>
                <c:pt idx="0">
                  <c:v>0.50947218718973797</c:v>
                </c:pt>
                <c:pt idx="1">
                  <c:v>0.45913452767541124</c:v>
                </c:pt>
                <c:pt idx="2">
                  <c:v>0.47301060546285756</c:v>
                </c:pt>
                <c:pt idx="3">
                  <c:v>0.50560348005603495</c:v>
                </c:pt>
                <c:pt idx="4">
                  <c:v>0.39367232681186209</c:v>
                </c:pt>
                <c:pt idx="5">
                  <c:v>0.24502548691952342</c:v>
                </c:pt>
                <c:pt idx="6">
                  <c:v>0.57814308079776733</c:v>
                </c:pt>
                <c:pt idx="7">
                  <c:v>0.2708861285364132</c:v>
                </c:pt>
                <c:pt idx="8">
                  <c:v>0.37170753860127176</c:v>
                </c:pt>
                <c:pt idx="9">
                  <c:v>0.20028972510605988</c:v>
                </c:pt>
                <c:pt idx="10">
                  <c:v>0.38001761671070855</c:v>
                </c:pt>
                <c:pt idx="11">
                  <c:v>8.1586934528110944E-2</c:v>
                </c:pt>
              </c:numCache>
            </c:numRef>
          </c:val>
          <c:extLst>
            <c:ext xmlns:c16="http://schemas.microsoft.com/office/drawing/2014/chart" uri="{C3380CC4-5D6E-409C-BE32-E72D297353CC}">
              <c16:uniqueId val="{00000002-A93C-47F3-944F-27C57F3E57C3}"/>
            </c:ext>
          </c:extLst>
        </c:ser>
        <c:dLbls>
          <c:showLegendKey val="0"/>
          <c:showVal val="0"/>
          <c:showCatName val="0"/>
          <c:showSerName val="0"/>
          <c:showPercent val="0"/>
          <c:showBubbleSize val="0"/>
        </c:dLbls>
        <c:gapWidth val="30"/>
        <c:overlap val="100"/>
        <c:axId val="1549716383"/>
        <c:axId val="1568072991"/>
      </c:barChart>
      <c:catAx>
        <c:axId val="1549716383"/>
        <c:scaling>
          <c:orientation val="minMax"/>
        </c:scaling>
        <c:delete val="0"/>
        <c:axPos val="t"/>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8072991"/>
        <c:crosses val="max"/>
        <c:auto val="1"/>
        <c:lblAlgn val="ctr"/>
        <c:lblOffset val="100"/>
        <c:noMultiLvlLbl val="0"/>
      </c:catAx>
      <c:valAx>
        <c:axId val="156807299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9716383"/>
        <c:crosses val="autoZero"/>
        <c:crossBetween val="between"/>
      </c:valAx>
      <c:spPr>
        <a:noFill/>
        <a:ln>
          <a:noFill/>
        </a:ln>
        <a:effectLst/>
      </c:spPr>
    </c:plotArea>
    <c:legend>
      <c:legendPos val="r"/>
      <c:layout>
        <c:manualLayout>
          <c:xMode val="edge"/>
          <c:yMode val="edge"/>
          <c:x val="0.2398582090383779"/>
          <c:y val="0.91662969254063598"/>
          <c:w val="0.50561087015440109"/>
          <c:h val="7.728775316235618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[vgsales_clean_FinalStory01022024.xlsx]regional sales by plat!PivotTable5</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9675363942482136E-2"/>
          <c:y val="4.4367894792761098E-2"/>
          <c:w val="0.94011428349051096"/>
          <c:h val="0.72346976118240092"/>
        </c:manualLayout>
      </c:layout>
      <c:barChart>
        <c:barDir val="col"/>
        <c:grouping val="clustered"/>
        <c:varyColors val="0"/>
        <c:ser>
          <c:idx val="0"/>
          <c:order val="0"/>
          <c:tx>
            <c:strRef>
              <c:f>'regional sales by plat'!$B$19</c:f>
              <c:strCache>
                <c:ptCount val="1"/>
                <c:pt idx="0">
                  <c:v>North America</c:v>
                </c:pt>
              </c:strCache>
            </c:strRef>
          </c:tx>
          <c:spPr>
            <a:solidFill>
              <a:schemeClr val="accent1"/>
            </a:solidFill>
            <a:ln>
              <a:noFill/>
            </a:ln>
            <a:effectLst/>
          </c:spPr>
          <c:invertIfNegative val="0"/>
          <c:cat>
            <c:multiLvlStrRef>
              <c:f>'regional sales by plat'!$A$20:$A$38</c:f>
              <c:multiLvlStrCache>
                <c:ptCount val="15"/>
                <c:lvl>
                  <c:pt idx="0">
                    <c:v>2012</c:v>
                  </c:pt>
                  <c:pt idx="1">
                    <c:v>2013</c:v>
                  </c:pt>
                  <c:pt idx="2">
                    <c:v>2014</c:v>
                  </c:pt>
                  <c:pt idx="3">
                    <c:v>2015</c:v>
                  </c:pt>
                  <c:pt idx="4">
                    <c:v>2016</c:v>
                  </c:pt>
                  <c:pt idx="5">
                    <c:v>2012</c:v>
                  </c:pt>
                  <c:pt idx="6">
                    <c:v>2013</c:v>
                  </c:pt>
                  <c:pt idx="7">
                    <c:v>2014</c:v>
                  </c:pt>
                  <c:pt idx="8">
                    <c:v>2015</c:v>
                  </c:pt>
                  <c:pt idx="9">
                    <c:v>2016</c:v>
                  </c:pt>
                  <c:pt idx="10">
                    <c:v>2012</c:v>
                  </c:pt>
                  <c:pt idx="11">
                    <c:v>2013</c:v>
                  </c:pt>
                  <c:pt idx="12">
                    <c:v>2014</c:v>
                  </c:pt>
                  <c:pt idx="13">
                    <c:v>2015</c:v>
                  </c:pt>
                  <c:pt idx="14">
                    <c:v>2016</c:v>
                  </c:pt>
                </c:lvl>
                <c:lvl>
                  <c:pt idx="0">
                    <c:v>Microsoft_Xbox</c:v>
                  </c:pt>
                  <c:pt idx="5">
                    <c:v>Nintendo</c:v>
                  </c:pt>
                  <c:pt idx="10">
                    <c:v>Sony_Playstation</c:v>
                  </c:pt>
                </c:lvl>
              </c:multiLvlStrCache>
            </c:multiLvlStrRef>
          </c:cat>
          <c:val>
            <c:numRef>
              <c:f>'regional sales by plat'!$B$20:$B$38</c:f>
              <c:numCache>
                <c:formatCode>General</c:formatCode>
                <c:ptCount val="15"/>
                <c:pt idx="0">
                  <c:v>59.810000000000009</c:v>
                </c:pt>
                <c:pt idx="1">
                  <c:v>64.569999999999993</c:v>
                </c:pt>
                <c:pt idx="2">
                  <c:v>50.13</c:v>
                </c:pt>
                <c:pt idx="3">
                  <c:v>41.400000000000006</c:v>
                </c:pt>
                <c:pt idx="4">
                  <c:v>7.05</c:v>
                </c:pt>
                <c:pt idx="5">
                  <c:v>43.16</c:v>
                </c:pt>
                <c:pt idx="6">
                  <c:v>31.65</c:v>
                </c:pt>
                <c:pt idx="7">
                  <c:v>24.650000000000002</c:v>
                </c:pt>
                <c:pt idx="8">
                  <c:v>13.160000000000004</c:v>
                </c:pt>
                <c:pt idx="9">
                  <c:v>2.3200000000000003</c:v>
                </c:pt>
                <c:pt idx="10">
                  <c:v>47.95000000000001</c:v>
                </c:pt>
                <c:pt idx="11">
                  <c:v>54.550000000000004</c:v>
                </c:pt>
                <c:pt idx="12">
                  <c:v>52.879999999999995</c:v>
                </c:pt>
                <c:pt idx="13">
                  <c:v>46.06</c:v>
                </c:pt>
                <c:pt idx="14">
                  <c:v>12.450000000000001</c:v>
                </c:pt>
              </c:numCache>
            </c:numRef>
          </c:val>
          <c:extLst>
            <c:ext xmlns:c16="http://schemas.microsoft.com/office/drawing/2014/chart" uri="{C3380CC4-5D6E-409C-BE32-E72D297353CC}">
              <c16:uniqueId val="{00000000-65C1-42B0-AC1C-BBE210D39214}"/>
            </c:ext>
          </c:extLst>
        </c:ser>
        <c:ser>
          <c:idx val="1"/>
          <c:order val="1"/>
          <c:tx>
            <c:strRef>
              <c:f>'regional sales by plat'!$C$19</c:f>
              <c:strCache>
                <c:ptCount val="1"/>
                <c:pt idx="0">
                  <c:v>Europe</c:v>
                </c:pt>
              </c:strCache>
            </c:strRef>
          </c:tx>
          <c:spPr>
            <a:solidFill>
              <a:schemeClr val="accent2"/>
            </a:solidFill>
            <a:ln>
              <a:noFill/>
            </a:ln>
            <a:effectLst/>
          </c:spPr>
          <c:invertIfNegative val="0"/>
          <c:cat>
            <c:multiLvlStrRef>
              <c:f>'regional sales by plat'!$A$20:$A$38</c:f>
              <c:multiLvlStrCache>
                <c:ptCount val="15"/>
                <c:lvl>
                  <c:pt idx="0">
                    <c:v>2012</c:v>
                  </c:pt>
                  <c:pt idx="1">
                    <c:v>2013</c:v>
                  </c:pt>
                  <c:pt idx="2">
                    <c:v>2014</c:v>
                  </c:pt>
                  <c:pt idx="3">
                    <c:v>2015</c:v>
                  </c:pt>
                  <c:pt idx="4">
                    <c:v>2016</c:v>
                  </c:pt>
                  <c:pt idx="5">
                    <c:v>2012</c:v>
                  </c:pt>
                  <c:pt idx="6">
                    <c:v>2013</c:v>
                  </c:pt>
                  <c:pt idx="7">
                    <c:v>2014</c:v>
                  </c:pt>
                  <c:pt idx="8">
                    <c:v>2015</c:v>
                  </c:pt>
                  <c:pt idx="9">
                    <c:v>2016</c:v>
                  </c:pt>
                  <c:pt idx="10">
                    <c:v>2012</c:v>
                  </c:pt>
                  <c:pt idx="11">
                    <c:v>2013</c:v>
                  </c:pt>
                  <c:pt idx="12">
                    <c:v>2014</c:v>
                  </c:pt>
                  <c:pt idx="13">
                    <c:v>2015</c:v>
                  </c:pt>
                  <c:pt idx="14">
                    <c:v>2016</c:v>
                  </c:pt>
                </c:lvl>
                <c:lvl>
                  <c:pt idx="0">
                    <c:v>Microsoft_Xbox</c:v>
                  </c:pt>
                  <c:pt idx="5">
                    <c:v>Nintendo</c:v>
                  </c:pt>
                  <c:pt idx="10">
                    <c:v>Sony_Playstation</c:v>
                  </c:pt>
                </c:lvl>
              </c:multiLvlStrCache>
            </c:multiLvlStrRef>
          </c:cat>
          <c:val>
            <c:numRef>
              <c:f>'regional sales by plat'!$C$20:$C$38</c:f>
              <c:numCache>
                <c:formatCode>General</c:formatCode>
                <c:ptCount val="15"/>
                <c:pt idx="0">
                  <c:v>34.35</c:v>
                </c:pt>
                <c:pt idx="1">
                  <c:v>33.47999999999999</c:v>
                </c:pt>
                <c:pt idx="2">
                  <c:v>30.460000000000008</c:v>
                </c:pt>
                <c:pt idx="3">
                  <c:v>22.75</c:v>
                </c:pt>
                <c:pt idx="4">
                  <c:v>5.0299999999999994</c:v>
                </c:pt>
                <c:pt idx="5">
                  <c:v>27.239999999999995</c:v>
                </c:pt>
                <c:pt idx="6">
                  <c:v>26.009999999999994</c:v>
                </c:pt>
                <c:pt idx="7">
                  <c:v>17.350000000000001</c:v>
                </c:pt>
                <c:pt idx="8">
                  <c:v>10.54</c:v>
                </c:pt>
                <c:pt idx="9">
                  <c:v>1.5599999999999998</c:v>
                </c:pt>
                <c:pt idx="10">
                  <c:v>48.440000000000005</c:v>
                </c:pt>
                <c:pt idx="11">
                  <c:v>58.649999999999991</c:v>
                </c:pt>
                <c:pt idx="12">
                  <c:v>68.09999999999998</c:v>
                </c:pt>
                <c:pt idx="13">
                  <c:v>59.139999999999993</c:v>
                </c:pt>
                <c:pt idx="14">
                  <c:v>18.579999999999998</c:v>
                </c:pt>
              </c:numCache>
            </c:numRef>
          </c:val>
          <c:extLst>
            <c:ext xmlns:c16="http://schemas.microsoft.com/office/drawing/2014/chart" uri="{C3380CC4-5D6E-409C-BE32-E72D297353CC}">
              <c16:uniqueId val="{00000001-65C1-42B0-AC1C-BBE210D39214}"/>
            </c:ext>
          </c:extLst>
        </c:ser>
        <c:ser>
          <c:idx val="2"/>
          <c:order val="2"/>
          <c:tx>
            <c:strRef>
              <c:f>'regional sales by plat'!$D$19</c:f>
              <c:strCache>
                <c:ptCount val="1"/>
                <c:pt idx="0">
                  <c:v>Japan</c:v>
                </c:pt>
              </c:strCache>
            </c:strRef>
          </c:tx>
          <c:spPr>
            <a:solidFill>
              <a:schemeClr val="accent3"/>
            </a:solidFill>
            <a:ln>
              <a:noFill/>
            </a:ln>
            <a:effectLst/>
          </c:spPr>
          <c:invertIfNegative val="0"/>
          <c:cat>
            <c:multiLvlStrRef>
              <c:f>'regional sales by plat'!$A$20:$A$38</c:f>
              <c:multiLvlStrCache>
                <c:ptCount val="15"/>
                <c:lvl>
                  <c:pt idx="0">
                    <c:v>2012</c:v>
                  </c:pt>
                  <c:pt idx="1">
                    <c:v>2013</c:v>
                  </c:pt>
                  <c:pt idx="2">
                    <c:v>2014</c:v>
                  </c:pt>
                  <c:pt idx="3">
                    <c:v>2015</c:v>
                  </c:pt>
                  <c:pt idx="4">
                    <c:v>2016</c:v>
                  </c:pt>
                  <c:pt idx="5">
                    <c:v>2012</c:v>
                  </c:pt>
                  <c:pt idx="6">
                    <c:v>2013</c:v>
                  </c:pt>
                  <c:pt idx="7">
                    <c:v>2014</c:v>
                  </c:pt>
                  <c:pt idx="8">
                    <c:v>2015</c:v>
                  </c:pt>
                  <c:pt idx="9">
                    <c:v>2016</c:v>
                  </c:pt>
                  <c:pt idx="10">
                    <c:v>2012</c:v>
                  </c:pt>
                  <c:pt idx="11">
                    <c:v>2013</c:v>
                  </c:pt>
                  <c:pt idx="12">
                    <c:v>2014</c:v>
                  </c:pt>
                  <c:pt idx="13">
                    <c:v>2015</c:v>
                  </c:pt>
                  <c:pt idx="14">
                    <c:v>2016</c:v>
                  </c:pt>
                </c:lvl>
                <c:lvl>
                  <c:pt idx="0">
                    <c:v>Microsoft_Xbox</c:v>
                  </c:pt>
                  <c:pt idx="5">
                    <c:v>Nintendo</c:v>
                  </c:pt>
                  <c:pt idx="10">
                    <c:v>Sony_Playstation</c:v>
                  </c:pt>
                </c:lvl>
              </c:multiLvlStrCache>
            </c:multiLvlStrRef>
          </c:cat>
          <c:val>
            <c:numRef>
              <c:f>'regional sales by plat'!$D$20:$D$38</c:f>
              <c:numCache>
                <c:formatCode>General</c:formatCode>
                <c:ptCount val="15"/>
                <c:pt idx="0">
                  <c:v>1.0600000000000007</c:v>
                </c:pt>
                <c:pt idx="1">
                  <c:v>0.45000000000000012</c:v>
                </c:pt>
                <c:pt idx="2">
                  <c:v>0.21999999999999997</c:v>
                </c:pt>
                <c:pt idx="3">
                  <c:v>0.17</c:v>
                </c:pt>
                <c:pt idx="4">
                  <c:v>0.01</c:v>
                </c:pt>
                <c:pt idx="5">
                  <c:v>28.939999999999994</c:v>
                </c:pt>
                <c:pt idx="6">
                  <c:v>27.109999999999992</c:v>
                </c:pt>
                <c:pt idx="7">
                  <c:v>23.799999999999997</c:v>
                </c:pt>
                <c:pt idx="8">
                  <c:v>18.759999999999994</c:v>
                </c:pt>
                <c:pt idx="9">
                  <c:v>5.54</c:v>
                </c:pt>
                <c:pt idx="10">
                  <c:v>21.429999999999971</c:v>
                </c:pt>
                <c:pt idx="11">
                  <c:v>20.139999999999979</c:v>
                </c:pt>
                <c:pt idx="12">
                  <c:v>15.349999999999977</c:v>
                </c:pt>
                <c:pt idx="13">
                  <c:v>14.549999999999988</c:v>
                </c:pt>
                <c:pt idx="14">
                  <c:v>8.1099999999999852</c:v>
                </c:pt>
              </c:numCache>
            </c:numRef>
          </c:val>
          <c:extLst>
            <c:ext xmlns:c16="http://schemas.microsoft.com/office/drawing/2014/chart" uri="{C3380CC4-5D6E-409C-BE32-E72D297353CC}">
              <c16:uniqueId val="{00000002-65C1-42B0-AC1C-BBE210D39214}"/>
            </c:ext>
          </c:extLst>
        </c:ser>
        <c:dLbls>
          <c:showLegendKey val="0"/>
          <c:showVal val="0"/>
          <c:showCatName val="0"/>
          <c:showSerName val="0"/>
          <c:showPercent val="0"/>
          <c:showBubbleSize val="0"/>
        </c:dLbls>
        <c:gapWidth val="30"/>
        <c:axId val="1378010207"/>
        <c:axId val="1399264831"/>
      </c:barChart>
      <c:catAx>
        <c:axId val="1378010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9264831"/>
        <c:crosses val="autoZero"/>
        <c:auto val="1"/>
        <c:lblAlgn val="ctr"/>
        <c:lblOffset val="100"/>
        <c:noMultiLvlLbl val="0"/>
      </c:catAx>
      <c:valAx>
        <c:axId val="1399264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010207"/>
        <c:crosses val="autoZero"/>
        <c:crossBetween val="between"/>
      </c:valAx>
      <c:spPr>
        <a:noFill/>
        <a:ln>
          <a:noFill/>
        </a:ln>
        <a:effectLst/>
      </c:spPr>
    </c:plotArea>
    <c:legend>
      <c:legendPos val="r"/>
      <c:layout>
        <c:manualLayout>
          <c:xMode val="edge"/>
          <c:yMode val="edge"/>
          <c:x val="0.23325553553620262"/>
          <c:y val="1.0611880421008399E-2"/>
          <c:w val="0.41322618221630947"/>
          <c:h val="0.1870408103035096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1C8322F6-1C60-46CF-968C-BC20E470F443}" type="datetimeFigureOut">
              <a:rPr lang="en-US" smtClean="0"/>
              <a:t>5/7/2024</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081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1C8322F6-1C60-46CF-968C-BC20E470F443}" type="datetimeFigureOut">
              <a:rPr lang="en-US" smtClean="0"/>
              <a:t>5/7/2024</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1C8322F6-1C60-46CF-968C-BC20E470F443}" type="datetimeFigureOut">
              <a:rPr lang="en-US" smtClean="0"/>
              <a:t>5/7/2024</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97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1C8322F6-1C60-46CF-968C-BC20E470F443}" type="datetimeFigureOut">
              <a:rPr lang="en-US" smtClean="0"/>
              <a:t>5/7/2024</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3839405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1C8322F6-1C60-46CF-968C-BC20E470F443}" type="datetimeFigureOut">
              <a:rPr lang="en-US" smtClean="0"/>
              <a:t>5/7/2024</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725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C8322F6-1C60-46CF-968C-BC20E470F443}" type="datetimeFigureOut">
              <a:rPr lang="en-US" smtClean="0"/>
              <a:t>5/7/2024</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415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C8322F6-1C60-46CF-968C-BC20E470F443}" type="datetimeFigureOut">
              <a:rPr lang="en-US" smtClean="0"/>
              <a:t>5/7/2024</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52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1C8322F6-1C60-46CF-968C-BC20E470F443}" type="datetimeFigureOut">
              <a:rPr lang="en-US" smtClean="0"/>
              <a:t>5/7/2024</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02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1C8322F6-1C60-46CF-968C-BC20E470F443}" type="datetimeFigureOut">
              <a:rPr lang="en-US" smtClean="0"/>
              <a:t>5/7/2024</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72526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1C8322F6-1C60-46CF-968C-BC20E470F443}" type="datetimeFigureOut">
              <a:rPr lang="en-US" smtClean="0"/>
              <a:t>5/7/2024</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997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1C8322F6-1C60-46CF-968C-BC20E470F443}" type="datetimeFigureOut">
              <a:rPr lang="en-US" smtClean="0"/>
              <a:t>5/7/2024</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963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1C8322F6-1C60-46CF-968C-BC20E470F443}" type="datetimeFigureOut">
              <a:rPr lang="en-US" smtClean="0"/>
              <a:t>5/7/2024</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084255"/>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33" r:id="rId6"/>
    <p:sldLayoutId id="2147483729" r:id="rId7"/>
    <p:sldLayoutId id="2147483730" r:id="rId8"/>
    <p:sldLayoutId id="2147483731" r:id="rId9"/>
    <p:sldLayoutId id="2147483732" r:id="rId10"/>
    <p:sldLayoutId id="2147483734" r:id="rId11"/>
  </p:sldLayoutIdLst>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images.careerfoundry.com/public/courses/data-immersion/A3/A3_Data_Project_Brief%20.pdf" TargetMode="Externa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9.jpe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images.careerfoundry.com/public/courses/data-immersion/A4/A4_Data_Immersion_Project_Brief.pdf" TargetMode="Externa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images.careerfoundry.com/public/courses/data-immersion/A5/A5_Data_Project_Brief.pdf" TargetMode="Externa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9.jpe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linkedin.com/in/robert-i-b0714b122/" TargetMode="External"/><Relationship Id="rId2" Type="http://schemas.openxmlformats.org/officeDocument/2006/relationships/hyperlink" Target="mailto:Rindeljr@gmail.com" TargetMode="External"/><Relationship Id="rId1" Type="http://schemas.openxmlformats.org/officeDocument/2006/relationships/slideLayout" Target="../slideLayouts/slideLayout2.xml"/><Relationship Id="rId5" Type="http://schemas.openxmlformats.org/officeDocument/2006/relationships/hyperlink" Target="https://github.com/rindelicato" TargetMode="External"/><Relationship Id="rId4" Type="http://schemas.openxmlformats.org/officeDocument/2006/relationships/hyperlink" Target="https://public.tableau.com/app/profile/robert.indelicato/vizz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images.careerfoundry.com/public/courses/intro-to-data/Project_Brief_Intro_to_Data_Analytics.pdf" TargetMode="External"/><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220DBA-8988-4873-8FCD-3FFAC3CF1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3D circle art">
            <a:extLst>
              <a:ext uri="{FF2B5EF4-FFF2-40B4-BE49-F238E27FC236}">
                <a16:creationId xmlns:a16="http://schemas.microsoft.com/office/drawing/2014/main" id="{F9952977-8F0C-7E7C-649E-D9BE261DFE15}"/>
              </a:ext>
            </a:extLst>
          </p:cNvPr>
          <p:cNvPicPr>
            <a:picLocks noChangeAspect="1"/>
          </p:cNvPicPr>
          <p:nvPr/>
        </p:nvPicPr>
        <p:blipFill rotWithShape="1">
          <a:blip r:embed="rId2">
            <a:alphaModFix amt="60000"/>
          </a:blip>
          <a:srcRect t="21329"/>
          <a:stretch/>
        </p:blipFill>
        <p:spPr>
          <a:xfrm>
            <a:off x="20" y="10"/>
            <a:ext cx="12191980" cy="6857990"/>
          </a:xfrm>
          <a:prstGeom prst="rect">
            <a:avLst/>
          </a:prstGeom>
        </p:spPr>
      </p:pic>
      <p:sp>
        <p:nvSpPr>
          <p:cNvPr id="2" name="Title 1">
            <a:extLst>
              <a:ext uri="{FF2B5EF4-FFF2-40B4-BE49-F238E27FC236}">
                <a16:creationId xmlns:a16="http://schemas.microsoft.com/office/drawing/2014/main" id="{F9D50A9C-3B80-80A0-EA7C-D41579B5408A}"/>
              </a:ext>
            </a:extLst>
          </p:cNvPr>
          <p:cNvSpPr>
            <a:spLocks noGrp="1"/>
          </p:cNvSpPr>
          <p:nvPr>
            <p:ph type="ctrTitle"/>
          </p:nvPr>
        </p:nvSpPr>
        <p:spPr>
          <a:xfrm>
            <a:off x="521208" y="4819615"/>
            <a:ext cx="6817836" cy="1264936"/>
          </a:xfrm>
        </p:spPr>
        <p:txBody>
          <a:bodyPr anchor="ctr">
            <a:normAutofit/>
          </a:bodyPr>
          <a:lstStyle/>
          <a:p>
            <a:r>
              <a:rPr lang="en-US" dirty="0">
                <a:solidFill>
                  <a:srgbClr val="FFFFFF"/>
                </a:solidFill>
              </a:rPr>
              <a:t>Data Analyst Portfolio</a:t>
            </a:r>
          </a:p>
        </p:txBody>
      </p:sp>
      <p:sp>
        <p:nvSpPr>
          <p:cNvPr id="3" name="Subtitle 2">
            <a:extLst>
              <a:ext uri="{FF2B5EF4-FFF2-40B4-BE49-F238E27FC236}">
                <a16:creationId xmlns:a16="http://schemas.microsoft.com/office/drawing/2014/main" id="{45C1BC11-A823-F36D-1107-8908184BC105}"/>
              </a:ext>
            </a:extLst>
          </p:cNvPr>
          <p:cNvSpPr>
            <a:spLocks noGrp="1"/>
          </p:cNvSpPr>
          <p:nvPr>
            <p:ph type="subTitle" idx="1"/>
          </p:nvPr>
        </p:nvSpPr>
        <p:spPr>
          <a:xfrm>
            <a:off x="8142516" y="4722831"/>
            <a:ext cx="3483615" cy="1562636"/>
          </a:xfrm>
        </p:spPr>
        <p:txBody>
          <a:bodyPr anchor="ctr">
            <a:normAutofit fontScale="92500" lnSpcReduction="20000"/>
          </a:bodyPr>
          <a:lstStyle/>
          <a:p>
            <a:endParaRPr lang="en-US" sz="1600" dirty="0">
              <a:solidFill>
                <a:srgbClr val="FFFFFF"/>
              </a:solidFill>
            </a:endParaRPr>
          </a:p>
          <a:p>
            <a:r>
              <a:rPr lang="en-US" sz="1600" dirty="0">
                <a:solidFill>
                  <a:srgbClr val="FFFFFF"/>
                </a:solidFill>
              </a:rPr>
              <a:t>Robert Indelicato</a:t>
            </a:r>
            <a:br>
              <a:rPr lang="en-US" sz="1600" dirty="0">
                <a:solidFill>
                  <a:srgbClr val="FFFFFF"/>
                </a:solidFill>
              </a:rPr>
            </a:br>
            <a:br>
              <a:rPr lang="en-US" sz="1600" dirty="0">
                <a:solidFill>
                  <a:srgbClr val="FFFFFF"/>
                </a:solidFill>
              </a:rPr>
            </a:br>
            <a:br>
              <a:rPr lang="en-US" sz="1600" dirty="0">
                <a:solidFill>
                  <a:srgbClr val="FFFFFF"/>
                </a:solidFill>
              </a:rPr>
            </a:br>
            <a:endParaRPr lang="en-US" sz="1600" dirty="0">
              <a:solidFill>
                <a:srgbClr val="FFFFFF"/>
              </a:solidFill>
            </a:endParaRPr>
          </a:p>
        </p:txBody>
      </p:sp>
      <p:cxnSp>
        <p:nvCxnSpPr>
          <p:cNvPr id="11" name="Straight Connector 10">
            <a:extLst>
              <a:ext uri="{FF2B5EF4-FFF2-40B4-BE49-F238E27FC236}">
                <a16:creationId xmlns:a16="http://schemas.microsoft.com/office/drawing/2014/main" id="{F1981B13-F880-47D1-BA19-C2C84FC754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4610607"/>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9889C86-81F5-4E2B-A1BF-3DC57716B5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4300" y="4614653"/>
            <a:ext cx="0" cy="1674861"/>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1651B2-663F-4ED2-A7D2-9D74A5DFD1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1819" y="6289514"/>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441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276CC-A8CC-E7AD-DFC0-DCF3915CCE71}"/>
              </a:ext>
            </a:extLst>
          </p:cNvPr>
          <p:cNvSpPr>
            <a:spLocks noGrp="1"/>
          </p:cNvSpPr>
          <p:nvPr>
            <p:ph type="title"/>
          </p:nvPr>
        </p:nvSpPr>
        <p:spPr>
          <a:xfrm>
            <a:off x="571500" y="632727"/>
            <a:ext cx="11049000" cy="1084101"/>
          </a:xfrm>
        </p:spPr>
        <p:txBody>
          <a:bodyPr/>
          <a:lstStyle/>
          <a:p>
            <a:r>
              <a:rPr lang="en-US" dirty="0"/>
              <a:t>Summary </a:t>
            </a:r>
          </a:p>
        </p:txBody>
      </p:sp>
      <p:sp>
        <p:nvSpPr>
          <p:cNvPr id="3" name="Content Placeholder 2">
            <a:extLst>
              <a:ext uri="{FF2B5EF4-FFF2-40B4-BE49-F238E27FC236}">
                <a16:creationId xmlns:a16="http://schemas.microsoft.com/office/drawing/2014/main" id="{C6B315D8-ADB4-D765-07D0-A26BCE4521D3}"/>
              </a:ext>
            </a:extLst>
          </p:cNvPr>
          <p:cNvSpPr>
            <a:spLocks noGrp="1"/>
          </p:cNvSpPr>
          <p:nvPr>
            <p:ph idx="1"/>
          </p:nvPr>
        </p:nvSpPr>
        <p:spPr>
          <a:xfrm>
            <a:off x="571499" y="1894788"/>
            <a:ext cx="11059811" cy="4477732"/>
          </a:xfrm>
        </p:spPr>
        <p:txBody>
          <a:bodyPr>
            <a:normAutofit fontScale="92500" lnSpcReduction="10000"/>
          </a:bodyPr>
          <a:lstStyle/>
          <a:p>
            <a:endParaRPr lang="en-US" dirty="0"/>
          </a:p>
          <a:p>
            <a:pPr marL="285750" indent="-285750">
              <a:buFont typeface="Arial" panose="020B0604020202020204" pitchFamily="34" charset="0"/>
              <a:buChar char="•"/>
            </a:pPr>
            <a:r>
              <a:rPr lang="en-US" dirty="0"/>
              <a:t>Sony has the most publishers making games for its Platforms.</a:t>
            </a:r>
          </a:p>
          <a:p>
            <a:pPr marL="285750" indent="-285750">
              <a:buFont typeface="Arial" panose="020B0604020202020204" pitchFamily="34" charset="0"/>
              <a:buChar char="•"/>
            </a:pPr>
            <a:r>
              <a:rPr lang="en-US" dirty="0"/>
              <a:t>Nintendo is losing market share rapidly.</a:t>
            </a:r>
          </a:p>
          <a:p>
            <a:pPr marL="285750" indent="-285750">
              <a:buFont typeface="Arial" panose="020B0604020202020204" pitchFamily="34" charset="0"/>
              <a:buChar char="•"/>
            </a:pPr>
            <a:r>
              <a:rPr lang="en-US" dirty="0"/>
              <a:t>Although Sales have been on decline across the three major Gaming Platforms since 2008, Sony is the dominant Gaming Platform leading in Sales globally.</a:t>
            </a:r>
          </a:p>
          <a:p>
            <a:pPr marL="285750" indent="-285750">
              <a:buFont typeface="Arial" panose="020B0604020202020204" pitchFamily="34" charset="0"/>
              <a:buChar char="•"/>
            </a:pPr>
            <a:r>
              <a:rPr lang="en-US" dirty="0"/>
              <a:t>Historically North America has been the largest sales region for Sony however, its European sales have surpassed North American sales in the last several years. </a:t>
            </a:r>
          </a:p>
          <a:p>
            <a:pPr marL="285750" indent="-285750">
              <a:buFont typeface="Arial" panose="020B0604020202020204" pitchFamily="34" charset="0"/>
              <a:buChar char="•"/>
            </a:pPr>
            <a:r>
              <a:rPr lang="en-US" dirty="0"/>
              <a:t>Action, Sports and Shooter are the top three genres and Sony leads in these categories. </a:t>
            </a:r>
          </a:p>
          <a:p>
            <a:pPr marL="285750" indent="-285750">
              <a:buFont typeface="Arial" panose="020B0604020202020204" pitchFamily="34" charset="0"/>
              <a:buChar char="•"/>
            </a:pPr>
            <a:r>
              <a:rPr lang="en-US" dirty="0"/>
              <a:t>Sony should continue to focus on European Sales and look into why North American sales are slowly in decline.</a:t>
            </a:r>
          </a:p>
          <a:p>
            <a:pPr marL="285750" indent="-285750">
              <a:buFont typeface="Arial" panose="020B0604020202020204" pitchFamily="34" charset="0"/>
              <a:buChar char="•"/>
            </a:pPr>
            <a:r>
              <a:rPr lang="en-US" dirty="0"/>
              <a:t>Further investments in the top three genres (Action, Shooter &amp; Sports)  may improve sales.</a:t>
            </a:r>
          </a:p>
        </p:txBody>
      </p:sp>
    </p:spTree>
    <p:extLst>
      <p:ext uri="{BB962C8B-B14F-4D97-AF65-F5344CB8AC3E}">
        <p14:creationId xmlns:p14="http://schemas.microsoft.com/office/powerpoint/2010/main" val="325576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What is the flu? Learn ten facts about Influenza and how to prevent it">
            <a:extLst>
              <a:ext uri="{FF2B5EF4-FFF2-40B4-BE49-F238E27FC236}">
                <a16:creationId xmlns:a16="http://schemas.microsoft.com/office/drawing/2014/main" id="{B11FFFAC-21F6-A304-5C91-608D70C706D1}"/>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l="5483" r="29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0B023B-140E-EA75-1E17-117D0F974EA4}"/>
              </a:ext>
            </a:extLst>
          </p:cNvPr>
          <p:cNvSpPr>
            <a:spLocks noGrp="1"/>
          </p:cNvSpPr>
          <p:nvPr>
            <p:ph type="title"/>
          </p:nvPr>
        </p:nvSpPr>
        <p:spPr>
          <a:xfrm>
            <a:off x="528734" y="822960"/>
            <a:ext cx="5425025" cy="4977011"/>
          </a:xfrm>
        </p:spPr>
        <p:txBody>
          <a:bodyPr anchor="t">
            <a:normAutofit/>
          </a:bodyPr>
          <a:lstStyle/>
          <a:p>
            <a:r>
              <a:rPr lang="en-US" sz="6000">
                <a:solidFill>
                  <a:srgbClr val="FFFFFF"/>
                </a:solidFill>
              </a:rPr>
              <a:t>Influenza Season</a:t>
            </a:r>
          </a:p>
        </p:txBody>
      </p:sp>
      <p:cxnSp>
        <p:nvCxnSpPr>
          <p:cNvPr id="3083" name="Straight Connector 3082">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5760" y="571500"/>
            <a:ext cx="0" cy="57028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FEF0A8-E946-84AA-7F3B-C7660F097A5B}"/>
              </a:ext>
            </a:extLst>
          </p:cNvPr>
          <p:cNvSpPr>
            <a:spLocks noGrp="1"/>
          </p:cNvSpPr>
          <p:nvPr>
            <p:ph idx="1"/>
          </p:nvPr>
        </p:nvSpPr>
        <p:spPr>
          <a:xfrm>
            <a:off x="7856670" y="822960"/>
            <a:ext cx="3480887" cy="3293889"/>
          </a:xfrm>
        </p:spPr>
        <p:txBody>
          <a:bodyPr anchor="b">
            <a:normAutofit/>
          </a:bodyPr>
          <a:lstStyle/>
          <a:p>
            <a:r>
              <a:rPr lang="en-US" sz="1800" dirty="0">
                <a:solidFill>
                  <a:srgbClr val="FFFFFF"/>
                </a:solidFill>
              </a:rPr>
              <a:t>Perform descriptive analysis based on influenza historical data to provide recommendations based on trends in influenza and how the medical staffing agency should plan for staffing needs across the country</a:t>
            </a:r>
          </a:p>
        </p:txBody>
      </p:sp>
      <p:cxnSp>
        <p:nvCxnSpPr>
          <p:cNvPr id="3087" name="Straight Connector 3086">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6287813"/>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070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AF70D-CB8B-13ED-8114-54EB4CA1C068}"/>
              </a:ext>
            </a:extLst>
          </p:cNvPr>
          <p:cNvSpPr>
            <a:spLocks noGrp="1"/>
          </p:cNvSpPr>
          <p:nvPr>
            <p:ph type="title"/>
          </p:nvPr>
        </p:nvSpPr>
        <p:spPr>
          <a:xfrm>
            <a:off x="571499" y="651374"/>
            <a:ext cx="3478787" cy="1408062"/>
          </a:xfrm>
        </p:spPr>
        <p:txBody>
          <a:bodyPr>
            <a:normAutofit fontScale="90000"/>
          </a:bodyPr>
          <a:lstStyle/>
          <a:p>
            <a:r>
              <a:rPr lang="en-US" dirty="0"/>
              <a:t>Goal, Data limitation, and Skills</a:t>
            </a:r>
          </a:p>
        </p:txBody>
      </p:sp>
      <p:sp>
        <p:nvSpPr>
          <p:cNvPr id="3" name="Picture Placeholder 2">
            <a:extLst>
              <a:ext uri="{FF2B5EF4-FFF2-40B4-BE49-F238E27FC236}">
                <a16:creationId xmlns:a16="http://schemas.microsoft.com/office/drawing/2014/main" id="{64EFB679-63D1-CA08-EFA2-8BA659C8146A}"/>
              </a:ext>
            </a:extLst>
          </p:cNvPr>
          <p:cNvSpPr>
            <a:spLocks noGrp="1"/>
          </p:cNvSpPr>
          <p:nvPr>
            <p:ph type="pic" idx="1"/>
          </p:nvPr>
        </p:nvSpPr>
        <p:spPr/>
        <p:txBody>
          <a:bodyPr>
            <a:normAutofit/>
          </a:bodyPr>
          <a:lstStyle/>
          <a:p>
            <a:r>
              <a:rPr lang="en-US" sz="1600" dirty="0"/>
              <a:t>Data Source</a:t>
            </a:r>
            <a:br>
              <a:rPr lang="en-US" sz="1600" dirty="0"/>
            </a:br>
            <a:r>
              <a:rPr lang="en-US" sz="1600" dirty="0"/>
              <a:t>Project Brief Population Data - By US Census Bureau Influenza Deaths - By CDC Influenza Visits Data Set - By CDC Influenza Lab Test Data Set - By CDC Survey of Flu Shots in Children - By CDC </a:t>
            </a:r>
            <a:br>
              <a:rPr lang="en-US" sz="1600" dirty="0"/>
            </a:br>
            <a:br>
              <a:rPr lang="en-US" sz="1600" dirty="0"/>
            </a:br>
            <a:r>
              <a:rPr lang="en-US" sz="1600" dirty="0"/>
              <a:t>Tools:</a:t>
            </a:r>
          </a:p>
          <a:p>
            <a:endParaRPr lang="en-US" sz="1600" dirty="0"/>
          </a:p>
        </p:txBody>
      </p:sp>
      <p:sp>
        <p:nvSpPr>
          <p:cNvPr id="4" name="Text Placeholder 3">
            <a:extLst>
              <a:ext uri="{FF2B5EF4-FFF2-40B4-BE49-F238E27FC236}">
                <a16:creationId xmlns:a16="http://schemas.microsoft.com/office/drawing/2014/main" id="{5B7DCDBA-B3BA-B8B1-9423-007EBDD6ED5F}"/>
              </a:ext>
            </a:extLst>
          </p:cNvPr>
          <p:cNvSpPr>
            <a:spLocks noGrp="1"/>
          </p:cNvSpPr>
          <p:nvPr>
            <p:ph type="body" sz="half" idx="2"/>
          </p:nvPr>
        </p:nvSpPr>
        <p:spPr>
          <a:xfrm>
            <a:off x="571498" y="2574906"/>
            <a:ext cx="3478787" cy="3631720"/>
          </a:xfrm>
        </p:spPr>
        <p:txBody>
          <a:bodyPr>
            <a:normAutofit fontScale="55000" lnSpcReduction="20000"/>
          </a:bodyPr>
          <a:lstStyle/>
          <a:p>
            <a:pPr marL="285750" indent="-285750">
              <a:buFont typeface="Arial" panose="020B0604020202020204" pitchFamily="34" charset="0"/>
              <a:buChar char="•"/>
            </a:pPr>
            <a:r>
              <a:rPr lang="en-US" dirty="0"/>
              <a:t>Analyze US Influenza Season data and support the medical staffing agency to develop an action plan and determine when and where to send the additional staff, to treat the extra patients . </a:t>
            </a:r>
          </a:p>
          <a:p>
            <a:pPr marL="285750" indent="-285750">
              <a:buFont typeface="Arial" panose="020B0604020202020204" pitchFamily="34" charset="0"/>
              <a:buChar char="•"/>
            </a:pPr>
            <a:r>
              <a:rPr lang="en-US" dirty="0"/>
              <a:t>Population Data: Time Lag it is present, since the US census population data is carried each 10 years, which means it may lead to misinterpretation about the US population depending when it is consulted. In this case, the data in this project is from 2009 to 2017, thus it does not represent the current reality of the US population.</a:t>
            </a:r>
          </a:p>
          <a:p>
            <a:pPr marL="285750" indent="-285750">
              <a:buFont typeface="Arial" panose="020B0604020202020204" pitchFamily="34" charset="0"/>
              <a:buChar char="•"/>
            </a:pPr>
            <a:r>
              <a:rPr lang="en-US" dirty="0"/>
              <a:t> Influenza Deaths: it was possible to noticed omitted information as the raw data has 8% of their information as "Not Stated" and 81% as "</a:t>
            </a:r>
            <a:r>
              <a:rPr lang="en-US" dirty="0" err="1"/>
              <a:t>Surpressed</a:t>
            </a:r>
            <a:r>
              <a:rPr lang="en-US" dirty="0"/>
              <a:t>". Thus, the analysis and recommendations were limited to the elderly population (65+ years), even though the vulnerable group involves a wider category of people, such as pregnant or children under 59 months. </a:t>
            </a:r>
          </a:p>
          <a:p>
            <a:pPr marL="285750" indent="-285750">
              <a:buFont typeface="Arial" panose="020B0604020202020204" pitchFamily="34" charset="0"/>
              <a:buChar char="•"/>
            </a:pPr>
            <a:r>
              <a:rPr lang="en-US" dirty="0"/>
              <a:t>Data Profiling and Integrity</a:t>
            </a:r>
            <a:br>
              <a:rPr lang="en-US" dirty="0"/>
            </a:br>
            <a:r>
              <a:rPr lang="en-US" dirty="0"/>
              <a:t>Data Quality Measures</a:t>
            </a:r>
            <a:br>
              <a:rPr lang="en-US" dirty="0"/>
            </a:br>
            <a:r>
              <a:rPr lang="en-US" dirty="0"/>
              <a:t>Data Transformation and Integration</a:t>
            </a:r>
            <a:br>
              <a:rPr lang="en-US" dirty="0"/>
            </a:br>
            <a:r>
              <a:rPr lang="en-US" dirty="0"/>
              <a:t>Hypothesis Testing</a:t>
            </a:r>
            <a:br>
              <a:rPr lang="en-US" dirty="0"/>
            </a:br>
            <a:r>
              <a:rPr lang="en-US" dirty="0"/>
              <a:t>Data visualization and Storytelling with Tableau</a:t>
            </a:r>
          </a:p>
          <a:p>
            <a:endParaRPr lang="en-US" dirty="0"/>
          </a:p>
        </p:txBody>
      </p:sp>
      <p:pic>
        <p:nvPicPr>
          <p:cNvPr id="5" name="Picture 2" descr="Microsoft Excel - Wikipedia">
            <a:extLst>
              <a:ext uri="{FF2B5EF4-FFF2-40B4-BE49-F238E27FC236}">
                <a16:creationId xmlns:a16="http://schemas.microsoft.com/office/drawing/2014/main" id="{A5748E69-D18F-1F50-9B0E-5ED7477D6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3465" y="2888840"/>
            <a:ext cx="486049" cy="4520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Visualize Data Effectively | Tableau Integration">
            <a:extLst>
              <a:ext uri="{FF2B5EF4-FFF2-40B4-BE49-F238E27FC236}">
                <a16:creationId xmlns:a16="http://schemas.microsoft.com/office/drawing/2014/main" id="{8708250E-8F88-0701-653F-713448EE9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466" y="3483649"/>
            <a:ext cx="635542" cy="45017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icrosoft PowerPoint - Wikipedia">
            <a:extLst>
              <a:ext uri="{FF2B5EF4-FFF2-40B4-BE49-F238E27FC236}">
                <a16:creationId xmlns:a16="http://schemas.microsoft.com/office/drawing/2014/main" id="{294612B6-19B9-8193-56F6-49CA25CF6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156" y="4076593"/>
            <a:ext cx="772162" cy="71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769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A2E1-CE7E-D8D3-F31F-905C388ACA63}"/>
              </a:ext>
            </a:extLst>
          </p:cNvPr>
          <p:cNvSpPr>
            <a:spLocks noGrp="1"/>
          </p:cNvSpPr>
          <p:nvPr>
            <p:ph type="title"/>
          </p:nvPr>
        </p:nvSpPr>
        <p:spPr/>
        <p:txBody>
          <a:bodyPr>
            <a:normAutofit fontScale="90000"/>
          </a:bodyPr>
          <a:lstStyle/>
          <a:p>
            <a:r>
              <a:rPr lang="en-US" dirty="0"/>
              <a:t>Influenza Mortality Rate by age-group</a:t>
            </a:r>
          </a:p>
        </p:txBody>
      </p:sp>
      <p:sp>
        <p:nvSpPr>
          <p:cNvPr id="3" name="Picture Placeholder 2">
            <a:extLst>
              <a:ext uri="{FF2B5EF4-FFF2-40B4-BE49-F238E27FC236}">
                <a16:creationId xmlns:a16="http://schemas.microsoft.com/office/drawing/2014/main" id="{55401116-BCB7-388E-DB61-B3D6C934C60E}"/>
              </a:ext>
            </a:extLst>
          </p:cNvPr>
          <p:cNvSpPr>
            <a:spLocks noGrp="1"/>
          </p:cNvSpPr>
          <p:nvPr>
            <p:ph type="pic" idx="1"/>
          </p:nvPr>
        </p:nvSpPr>
        <p:spPr/>
        <p:txBody>
          <a:bodyPr/>
          <a:lstStyle/>
          <a:p>
            <a:endParaRPr lang="en-US"/>
          </a:p>
        </p:txBody>
      </p:sp>
      <p:sp>
        <p:nvSpPr>
          <p:cNvPr id="4" name="Text Placeholder 3">
            <a:extLst>
              <a:ext uri="{FF2B5EF4-FFF2-40B4-BE49-F238E27FC236}">
                <a16:creationId xmlns:a16="http://schemas.microsoft.com/office/drawing/2014/main" id="{035447CF-5991-F240-8787-15293EF7C972}"/>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I intergraded the age groups into 10-year age groups</a:t>
            </a:r>
          </a:p>
          <a:p>
            <a:pPr marL="285750" indent="-285750">
              <a:buFont typeface="Arial" panose="020B0604020202020204" pitchFamily="34" charset="0"/>
              <a:buChar char="•"/>
            </a:pPr>
            <a:r>
              <a:rPr lang="en-US" dirty="0"/>
              <a:t>Ages 35-44 years don’t have the highest mortality rate.</a:t>
            </a:r>
          </a:p>
          <a:p>
            <a:pPr marL="285750" indent="-285750">
              <a:buFont typeface="Arial" panose="020B0604020202020204" pitchFamily="34" charset="0"/>
              <a:buChar char="•"/>
            </a:pPr>
            <a:r>
              <a:rPr lang="en-US" dirty="0"/>
              <a:t>If these people are not helped, they will likely pass away.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pic>
        <p:nvPicPr>
          <p:cNvPr id="6" name="Picture 5">
            <a:extLst>
              <a:ext uri="{FF2B5EF4-FFF2-40B4-BE49-F238E27FC236}">
                <a16:creationId xmlns:a16="http://schemas.microsoft.com/office/drawing/2014/main" id="{E7EECDB7-DF19-2603-A2FC-EEC1BDECFEA3}"/>
              </a:ext>
            </a:extLst>
          </p:cNvPr>
          <p:cNvPicPr>
            <a:picLocks noChangeAspect="1"/>
          </p:cNvPicPr>
          <p:nvPr/>
        </p:nvPicPr>
        <p:blipFill>
          <a:blip r:embed="rId2"/>
          <a:stretch>
            <a:fillRect/>
          </a:stretch>
        </p:blipFill>
        <p:spPr>
          <a:xfrm>
            <a:off x="4674288" y="790920"/>
            <a:ext cx="6907844" cy="4857405"/>
          </a:xfrm>
          <a:prstGeom prst="rect">
            <a:avLst/>
          </a:prstGeom>
        </p:spPr>
      </p:pic>
    </p:spTree>
    <p:extLst>
      <p:ext uri="{BB962C8B-B14F-4D97-AF65-F5344CB8AC3E}">
        <p14:creationId xmlns:p14="http://schemas.microsoft.com/office/powerpoint/2010/main" val="164556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6814345-41DE-42C5-8657-66C1417DF8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68E419-3727-4F5E-8840-AF149B33B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19B6EC-D7AE-452F-8D0C-D11BD3377F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B8F14E13-1923-411D-9A16-1C28898D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33681F-9F71-ED2B-0D26-255908812825}"/>
              </a:ext>
            </a:extLst>
          </p:cNvPr>
          <p:cNvSpPr>
            <a:spLocks noGrp="1"/>
          </p:cNvSpPr>
          <p:nvPr>
            <p:ph type="title"/>
          </p:nvPr>
        </p:nvSpPr>
        <p:spPr>
          <a:xfrm>
            <a:off x="555870" y="4572001"/>
            <a:ext cx="3695699" cy="1508356"/>
          </a:xfrm>
        </p:spPr>
        <p:txBody>
          <a:bodyPr vert="horz" lIns="91440" tIns="45720" rIns="91440" bIns="45720" rtlCol="0" anchor="ctr">
            <a:normAutofit/>
          </a:bodyPr>
          <a:lstStyle/>
          <a:p>
            <a:r>
              <a:rPr lang="en-US" sz="2000" dirty="0"/>
              <a:t>States with highest influenza mortality rates by individuals aged 45 and above</a:t>
            </a:r>
          </a:p>
        </p:txBody>
      </p:sp>
      <p:pic>
        <p:nvPicPr>
          <p:cNvPr id="6" name="Picture Placeholder 5">
            <a:extLst>
              <a:ext uri="{FF2B5EF4-FFF2-40B4-BE49-F238E27FC236}">
                <a16:creationId xmlns:a16="http://schemas.microsoft.com/office/drawing/2014/main" id="{537C7316-BAD1-BEF1-8B33-79C7364BDA6D}"/>
              </a:ext>
            </a:extLst>
          </p:cNvPr>
          <p:cNvPicPr>
            <a:picLocks noGrp="1" noChangeAspect="1"/>
          </p:cNvPicPr>
          <p:nvPr>
            <p:ph type="pic" idx="1"/>
          </p:nvPr>
        </p:nvPicPr>
        <p:blipFill rotWithShape="1">
          <a:blip r:embed="rId2"/>
          <a:srcRect t="19340" b="19340"/>
          <a:stretch/>
        </p:blipFill>
        <p:spPr>
          <a:xfrm>
            <a:off x="571333" y="571499"/>
            <a:ext cx="11059978" cy="3323169"/>
          </a:xfrm>
          <a:prstGeom prst="rect">
            <a:avLst/>
          </a:prstGeom>
        </p:spPr>
      </p:pic>
      <p:cxnSp>
        <p:nvCxnSpPr>
          <p:cNvPr id="19" name="Straight Connector 18">
            <a:extLst>
              <a:ext uri="{FF2B5EF4-FFF2-40B4-BE49-F238E27FC236}">
                <a16:creationId xmlns:a16="http://schemas.microsoft.com/office/drawing/2014/main" id="{D927055D-9ECF-487E-91DD-FFA84AB92D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333" y="4337068"/>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D3ABEBB-E69B-21B6-1824-E67CE5870CB6}"/>
              </a:ext>
            </a:extLst>
          </p:cNvPr>
          <p:cNvSpPr>
            <a:spLocks noGrp="1"/>
          </p:cNvSpPr>
          <p:nvPr>
            <p:ph type="body" sz="half" idx="2"/>
          </p:nvPr>
        </p:nvSpPr>
        <p:spPr>
          <a:xfrm>
            <a:off x="4728315" y="4572001"/>
            <a:ext cx="6902996" cy="1508361"/>
          </a:xfrm>
        </p:spPr>
        <p:txBody>
          <a:bodyPr vert="horz" lIns="91440" tIns="45720" rIns="91440" bIns="45720" rtlCol="0" anchor="ctr">
            <a:normAutofit fontScale="92500" lnSpcReduction="10000"/>
          </a:bodyPr>
          <a:lstStyle/>
          <a:p>
            <a:pPr marL="57150" indent="-285750">
              <a:buFont typeface="Arial" panose="020B0604020202020204" pitchFamily="34" charset="0"/>
              <a:buChar char="•"/>
            </a:pPr>
            <a:r>
              <a:rPr lang="en-US" dirty="0"/>
              <a:t>The Heat Map shows California, New York and Texas are the highest States with total deaths. </a:t>
            </a:r>
          </a:p>
          <a:p>
            <a:pPr marL="57150" indent="-285750">
              <a:buFont typeface="Arial" panose="020B0604020202020204" pitchFamily="34" charset="0"/>
              <a:buChar char="•"/>
            </a:pPr>
            <a:r>
              <a:rPr lang="en-US" dirty="0"/>
              <a:t>The Bar Graph shows the deaths in seasonality: Summer, Fall, Spring, and Winter. Winter has the highest death rates since cold weather affects our bodies. </a:t>
            </a:r>
          </a:p>
        </p:txBody>
      </p:sp>
      <p:cxnSp>
        <p:nvCxnSpPr>
          <p:cNvPr id="21" name="Straight Connector 20">
            <a:extLst>
              <a:ext uri="{FF2B5EF4-FFF2-40B4-BE49-F238E27FC236}">
                <a16:creationId xmlns:a16="http://schemas.microsoft.com/office/drawing/2014/main" id="{F0DC1883-8AF7-483D-9074-3C6D8AF57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F89D75-E5AC-4C45-9D87-228849A4C7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4337068"/>
            <a:ext cx="0" cy="1949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468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9" name="Rectangle 5128">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Conclusion Stamp Vector Illustration Graphic by Mahmudul-Hassan · Creative  Fabrica">
            <a:extLst>
              <a:ext uri="{FF2B5EF4-FFF2-40B4-BE49-F238E27FC236}">
                <a16:creationId xmlns:a16="http://schemas.microsoft.com/office/drawing/2014/main" id="{89AC5821-005F-BC71-746F-83B264911E74}"/>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t="3991" b="22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F276CC-A8CC-E7AD-DFC0-DCF3915CCE71}"/>
              </a:ext>
            </a:extLst>
          </p:cNvPr>
          <p:cNvSpPr>
            <a:spLocks noGrp="1"/>
          </p:cNvSpPr>
          <p:nvPr>
            <p:ph type="title"/>
          </p:nvPr>
        </p:nvSpPr>
        <p:spPr>
          <a:xfrm>
            <a:off x="528734" y="822960"/>
            <a:ext cx="5425025" cy="4977011"/>
          </a:xfrm>
        </p:spPr>
        <p:txBody>
          <a:bodyPr anchor="t">
            <a:normAutofit/>
          </a:bodyPr>
          <a:lstStyle/>
          <a:p>
            <a:r>
              <a:rPr lang="en-US" sz="4400" dirty="0"/>
              <a:t>Recommendations </a:t>
            </a:r>
          </a:p>
        </p:txBody>
      </p:sp>
      <p:cxnSp>
        <p:nvCxnSpPr>
          <p:cNvPr id="5131" name="Straight Connector 5130">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133" name="Straight Connector 5132">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5760" y="571500"/>
            <a:ext cx="0" cy="57028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5126" name="Content Placeholder 5125">
            <a:extLst>
              <a:ext uri="{FF2B5EF4-FFF2-40B4-BE49-F238E27FC236}">
                <a16:creationId xmlns:a16="http://schemas.microsoft.com/office/drawing/2014/main" id="{BEDF5C5D-0ECF-D164-1C16-CE2D95D210D7}"/>
              </a:ext>
            </a:extLst>
          </p:cNvPr>
          <p:cNvSpPr>
            <a:spLocks noGrp="1"/>
          </p:cNvSpPr>
          <p:nvPr>
            <p:ph idx="1"/>
          </p:nvPr>
        </p:nvSpPr>
        <p:spPr>
          <a:xfrm>
            <a:off x="7725759" y="641025"/>
            <a:ext cx="3897642" cy="5439263"/>
          </a:xfrm>
          <a:solidFill>
            <a:schemeClr val="tx1"/>
          </a:solidFill>
        </p:spPr>
        <p:txBody>
          <a:bodyPr anchor="b">
            <a:normAutofit fontScale="85000" lnSpcReduction="10000"/>
          </a:bodyPr>
          <a:lstStyle/>
          <a:p>
            <a:r>
              <a:rPr lang="en-US" sz="1800" dirty="0">
                <a:solidFill>
                  <a:srgbClr val="FFFFFF"/>
                </a:solidFill>
              </a:rPr>
              <a:t>As previously slated, Influenzas ranks within top 10 for the highest mortality rate and particularly amongst the elderly's ages 45 and above. With more efficient deployment of medical resources, we can help to flatten the curve and improve patients care. I recommend several proactive measures.:</a:t>
            </a:r>
          </a:p>
          <a:p>
            <a:r>
              <a:rPr lang="en-US" sz="1800" dirty="0">
                <a:solidFill>
                  <a:srgbClr val="FFFFFF"/>
                </a:solidFill>
              </a:rPr>
              <a:t>Deploy medical resources to Staes based on the Influenzas Death Rate proportions outlined in the </a:t>
            </a:r>
            <a:r>
              <a:rPr lang="en-US" sz="1800" dirty="0" err="1">
                <a:solidFill>
                  <a:srgbClr val="FFFFFF"/>
                </a:solidFill>
              </a:rPr>
              <a:t>treemap</a:t>
            </a:r>
            <a:r>
              <a:rPr lang="en-US" sz="1800" dirty="0">
                <a:solidFill>
                  <a:srgbClr val="FFFFFF"/>
                </a:solidFill>
              </a:rPr>
              <a:t>. </a:t>
            </a:r>
          </a:p>
          <a:p>
            <a:r>
              <a:rPr lang="en-US" sz="1800" dirty="0">
                <a:solidFill>
                  <a:srgbClr val="FFFFFF"/>
                </a:solidFill>
              </a:rPr>
              <a:t>Increase providing flue Shits in Staes with higher per capita death rate during the CDC recommended months by September and October.</a:t>
            </a:r>
          </a:p>
          <a:p>
            <a:r>
              <a:rPr lang="en-US" sz="1800" dirty="0">
                <a:solidFill>
                  <a:srgbClr val="FFFFFF"/>
                </a:solidFill>
              </a:rPr>
              <a:t>Improve patient care by increasing the number of providers to Staes with a higher patient-to-provider ratio</a:t>
            </a:r>
          </a:p>
        </p:txBody>
      </p:sp>
      <p:cxnSp>
        <p:nvCxnSpPr>
          <p:cNvPr id="5135" name="Straight Connector 5134">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6287813"/>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787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53" name="Rectangle 6152">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Rent Movies Online: Apps, Streaming Services, Prices, Formats">
            <a:extLst>
              <a:ext uri="{FF2B5EF4-FFF2-40B4-BE49-F238E27FC236}">
                <a16:creationId xmlns:a16="http://schemas.microsoft.com/office/drawing/2014/main" id="{C7519B0A-E909-8D7D-19F4-79D4A086BC5F}"/>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l="1890" r="922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AE61F1-59B5-FAB9-610B-FB5F0ADA2E1F}"/>
              </a:ext>
            </a:extLst>
          </p:cNvPr>
          <p:cNvSpPr>
            <a:spLocks noGrp="1"/>
          </p:cNvSpPr>
          <p:nvPr>
            <p:ph type="title"/>
          </p:nvPr>
        </p:nvSpPr>
        <p:spPr>
          <a:xfrm>
            <a:off x="528734" y="822960"/>
            <a:ext cx="5425025" cy="4977011"/>
          </a:xfrm>
        </p:spPr>
        <p:txBody>
          <a:bodyPr anchor="t">
            <a:normAutofit/>
          </a:bodyPr>
          <a:lstStyle/>
          <a:p>
            <a:r>
              <a:rPr lang="en-US" sz="6000">
                <a:solidFill>
                  <a:srgbClr val="FFFFFF"/>
                </a:solidFill>
              </a:rPr>
              <a:t>Rockbusters</a:t>
            </a:r>
          </a:p>
        </p:txBody>
      </p:sp>
      <p:cxnSp>
        <p:nvCxnSpPr>
          <p:cNvPr id="6155" name="Straight Connector 6154">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57" name="Straight Connector 6156">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5760" y="571500"/>
            <a:ext cx="0" cy="57028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A8F2BC-7D02-5C4F-38C8-6614FE8578C4}"/>
              </a:ext>
            </a:extLst>
          </p:cNvPr>
          <p:cNvSpPr>
            <a:spLocks noGrp="1"/>
          </p:cNvSpPr>
          <p:nvPr>
            <p:ph idx="1"/>
          </p:nvPr>
        </p:nvSpPr>
        <p:spPr>
          <a:xfrm>
            <a:off x="8040977" y="851241"/>
            <a:ext cx="3480887" cy="2962780"/>
          </a:xfrm>
        </p:spPr>
        <p:txBody>
          <a:bodyPr anchor="b">
            <a:normAutofit/>
          </a:bodyPr>
          <a:lstStyle/>
          <a:p>
            <a:r>
              <a:rPr lang="en-US" sz="1800" dirty="0">
                <a:solidFill>
                  <a:srgbClr val="FFFFFF"/>
                </a:solidFill>
              </a:rPr>
              <a:t>Analyze </a:t>
            </a:r>
            <a:r>
              <a:rPr lang="en-US" sz="1800" dirty="0" err="1">
                <a:solidFill>
                  <a:srgbClr val="FFFFFF"/>
                </a:solidFill>
              </a:rPr>
              <a:t>Rockbusters</a:t>
            </a:r>
            <a:r>
              <a:rPr lang="en-US" sz="1800" dirty="0">
                <a:solidFill>
                  <a:srgbClr val="FFFFFF"/>
                </a:solidFill>
              </a:rPr>
              <a:t> data through SQL queries and provide answer to all ad-hoc business questions from various departments inside the company to support them in the release of an online video rental service </a:t>
            </a:r>
          </a:p>
        </p:txBody>
      </p:sp>
      <p:cxnSp>
        <p:nvCxnSpPr>
          <p:cNvPr id="6159" name="Straight Connector 6158">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6287813"/>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416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AF70D-CB8B-13ED-8114-54EB4CA1C068}"/>
              </a:ext>
            </a:extLst>
          </p:cNvPr>
          <p:cNvSpPr>
            <a:spLocks noGrp="1"/>
          </p:cNvSpPr>
          <p:nvPr>
            <p:ph type="title"/>
          </p:nvPr>
        </p:nvSpPr>
        <p:spPr>
          <a:xfrm>
            <a:off x="571499" y="651374"/>
            <a:ext cx="3478787" cy="1408062"/>
          </a:xfrm>
        </p:spPr>
        <p:txBody>
          <a:bodyPr>
            <a:normAutofit fontScale="90000"/>
          </a:bodyPr>
          <a:lstStyle/>
          <a:p>
            <a:r>
              <a:rPr lang="en-US" dirty="0"/>
              <a:t>Goal, Data limitation, and Skills</a:t>
            </a:r>
          </a:p>
        </p:txBody>
      </p:sp>
      <p:sp>
        <p:nvSpPr>
          <p:cNvPr id="3" name="Picture Placeholder 2">
            <a:extLst>
              <a:ext uri="{FF2B5EF4-FFF2-40B4-BE49-F238E27FC236}">
                <a16:creationId xmlns:a16="http://schemas.microsoft.com/office/drawing/2014/main" id="{64EFB679-63D1-CA08-EFA2-8BA659C8146A}"/>
              </a:ext>
            </a:extLst>
          </p:cNvPr>
          <p:cNvSpPr>
            <a:spLocks noGrp="1"/>
          </p:cNvSpPr>
          <p:nvPr>
            <p:ph type="pic" idx="1"/>
          </p:nvPr>
        </p:nvSpPr>
        <p:spPr/>
        <p:txBody>
          <a:bodyPr>
            <a:normAutofit/>
          </a:bodyPr>
          <a:lstStyle/>
          <a:p>
            <a:r>
              <a:rPr lang="en-US" sz="1600" dirty="0"/>
              <a:t>Data Source</a:t>
            </a:r>
            <a:br>
              <a:rPr lang="en-US" sz="1600" dirty="0"/>
            </a:br>
            <a:r>
              <a:rPr lang="en-US" sz="1600" dirty="0">
                <a:hlinkClick r:id="rId2"/>
              </a:rPr>
              <a:t>https://images.careerfoundry.com/public/courses/data-immersion/A3/A3_Data_Project_Brief%20.pdf</a:t>
            </a:r>
            <a:r>
              <a:rPr lang="en-US" sz="1600" dirty="0"/>
              <a:t> </a:t>
            </a:r>
            <a:br>
              <a:rPr lang="en-US" sz="1600" dirty="0"/>
            </a:br>
            <a:br>
              <a:rPr lang="en-US" sz="1600" dirty="0"/>
            </a:br>
            <a:r>
              <a:rPr lang="en-US" sz="1600" dirty="0"/>
              <a:t>Tools:</a:t>
            </a:r>
          </a:p>
          <a:p>
            <a:endParaRPr lang="en-US" sz="1600" dirty="0"/>
          </a:p>
        </p:txBody>
      </p:sp>
      <p:sp>
        <p:nvSpPr>
          <p:cNvPr id="4" name="Text Placeholder 3">
            <a:extLst>
              <a:ext uri="{FF2B5EF4-FFF2-40B4-BE49-F238E27FC236}">
                <a16:creationId xmlns:a16="http://schemas.microsoft.com/office/drawing/2014/main" id="{5B7DCDBA-B3BA-B8B1-9423-007EBDD6ED5F}"/>
              </a:ext>
            </a:extLst>
          </p:cNvPr>
          <p:cNvSpPr>
            <a:spLocks noGrp="1"/>
          </p:cNvSpPr>
          <p:nvPr>
            <p:ph type="body" sz="half" idx="2"/>
          </p:nvPr>
        </p:nvSpPr>
        <p:spPr>
          <a:xfrm>
            <a:off x="571498" y="2518344"/>
            <a:ext cx="3478787" cy="3631720"/>
          </a:xfrm>
        </p:spPr>
        <p:txBody>
          <a:bodyPr>
            <a:normAutofit fontScale="62500" lnSpcReduction="20000"/>
          </a:bodyPr>
          <a:lstStyle/>
          <a:p>
            <a:pPr marL="285750" indent="-285750">
              <a:buFont typeface="Arial" panose="020B0604020202020204" pitchFamily="34" charset="0"/>
              <a:buChar char="•"/>
            </a:pPr>
            <a:r>
              <a:rPr lang="en-US" dirty="0"/>
              <a:t>Provide support to Rockbuster Stealth's Business Intelligence department to help with the launch strategy for their new online video service. </a:t>
            </a:r>
          </a:p>
          <a:p>
            <a:pPr marL="285750" indent="-285750">
              <a:buFont typeface="Arial" panose="020B0604020202020204" pitchFamily="34" charset="0"/>
              <a:buChar char="•"/>
            </a:pPr>
            <a:r>
              <a:rPr lang="en-US" dirty="0"/>
              <a:t>The data provided serves to show the customer base, films, categories, employees, among other information related to the company's operation. However, it does not provide information related to historical data or that would allow a market trend analysis or forecast..</a:t>
            </a:r>
          </a:p>
          <a:p>
            <a:pPr marL="285750" indent="-285750">
              <a:buFont typeface="Arial" panose="020B0604020202020204" pitchFamily="34" charset="0"/>
              <a:buChar char="•"/>
            </a:pPr>
            <a:r>
              <a:rPr lang="en-US" dirty="0"/>
              <a:t>Filtering Data in SQL </a:t>
            </a:r>
          </a:p>
          <a:p>
            <a:pPr marL="285750" indent="-285750">
              <a:buFont typeface="Arial" panose="020B0604020202020204" pitchFamily="34" charset="0"/>
              <a:buChar char="•"/>
            </a:pPr>
            <a:r>
              <a:rPr lang="en-US" dirty="0"/>
              <a:t>Summarizing and Cleaning Data in SQL</a:t>
            </a:r>
          </a:p>
          <a:p>
            <a:pPr marL="285750" indent="-285750">
              <a:buFont typeface="Arial" panose="020B0604020202020204" pitchFamily="34" charset="0"/>
              <a:buChar char="•"/>
            </a:pPr>
            <a:r>
              <a:rPr lang="en-US" dirty="0"/>
              <a:t>Joining Tables </a:t>
            </a:r>
          </a:p>
          <a:p>
            <a:pPr marL="285750" indent="-285750">
              <a:buFont typeface="Arial" panose="020B0604020202020204" pitchFamily="34" charset="0"/>
              <a:buChar char="•"/>
            </a:pPr>
            <a:r>
              <a:rPr lang="en-US" dirty="0"/>
              <a:t>Performing Subqueries </a:t>
            </a:r>
          </a:p>
          <a:p>
            <a:pPr marL="285750" indent="-285750">
              <a:buFont typeface="Arial" panose="020B0604020202020204" pitchFamily="34" charset="0"/>
              <a:buChar char="•"/>
            </a:pPr>
            <a:r>
              <a:rPr lang="en-US" dirty="0"/>
              <a:t>Common Tables Expression </a:t>
            </a:r>
          </a:p>
          <a:p>
            <a:pPr marL="285750" indent="-285750">
              <a:buFont typeface="Arial" panose="020B0604020202020204" pitchFamily="34" charset="0"/>
              <a:buChar char="•"/>
            </a:pPr>
            <a:r>
              <a:rPr lang="en-US" dirty="0"/>
              <a:t>Presenting SQL Results</a:t>
            </a:r>
          </a:p>
          <a:p>
            <a:pPr marL="285750" indent="-285750">
              <a:buFont typeface="Arial" panose="020B0604020202020204" pitchFamily="34" charset="0"/>
              <a:buChar char="•"/>
            </a:pPr>
            <a:r>
              <a:rPr lang="en-US" dirty="0"/>
              <a:t>Visualization and Storytelling in Tableau</a:t>
            </a:r>
          </a:p>
        </p:txBody>
      </p:sp>
      <p:pic>
        <p:nvPicPr>
          <p:cNvPr id="5" name="Picture 2" descr="Microsoft Excel - Wikipedia">
            <a:extLst>
              <a:ext uri="{FF2B5EF4-FFF2-40B4-BE49-F238E27FC236}">
                <a16:creationId xmlns:a16="http://schemas.microsoft.com/office/drawing/2014/main" id="{A5748E69-D18F-1F50-9B0E-5ED7477D6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465" y="2888840"/>
            <a:ext cx="486049" cy="4520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Visualize Data Effectively | Tableau Integration">
            <a:extLst>
              <a:ext uri="{FF2B5EF4-FFF2-40B4-BE49-F238E27FC236}">
                <a16:creationId xmlns:a16="http://schemas.microsoft.com/office/drawing/2014/main" id="{8708250E-8F88-0701-653F-713448EE9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466" y="3483649"/>
            <a:ext cx="635542" cy="45017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icrosoft PowerPoint - Wikipedia">
            <a:extLst>
              <a:ext uri="{FF2B5EF4-FFF2-40B4-BE49-F238E27FC236}">
                <a16:creationId xmlns:a16="http://schemas.microsoft.com/office/drawing/2014/main" id="{294612B6-19B9-8193-56F6-49CA25CF65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5156" y="4076593"/>
            <a:ext cx="772162" cy="7191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ostgreSQL - Wikipedia">
            <a:extLst>
              <a:ext uri="{FF2B5EF4-FFF2-40B4-BE49-F238E27FC236}">
                <a16:creationId xmlns:a16="http://schemas.microsoft.com/office/drawing/2014/main" id="{7C9A3823-54B0-8653-48D8-68826D4977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7727" y="2902127"/>
            <a:ext cx="516550" cy="53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882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5A5A-CF1A-00DA-534E-2D2CB70A8665}"/>
              </a:ext>
            </a:extLst>
          </p:cNvPr>
          <p:cNvSpPr>
            <a:spLocks noGrp="1"/>
          </p:cNvSpPr>
          <p:nvPr>
            <p:ph type="title"/>
          </p:nvPr>
        </p:nvSpPr>
        <p:spPr/>
        <p:txBody>
          <a:bodyPr/>
          <a:lstStyle/>
          <a:p>
            <a:r>
              <a:rPr lang="en-US" dirty="0"/>
              <a:t>Overall Analysis</a:t>
            </a:r>
          </a:p>
        </p:txBody>
      </p:sp>
      <p:sp>
        <p:nvSpPr>
          <p:cNvPr id="3" name="Content Placeholder 2">
            <a:extLst>
              <a:ext uri="{FF2B5EF4-FFF2-40B4-BE49-F238E27FC236}">
                <a16:creationId xmlns:a16="http://schemas.microsoft.com/office/drawing/2014/main" id="{93A8E678-6F3C-F1A5-C191-61C63833DD29}"/>
              </a:ext>
            </a:extLst>
          </p:cNvPr>
          <p:cNvSpPr>
            <a:spLocks noGrp="1"/>
          </p:cNvSpPr>
          <p:nvPr>
            <p:ph idx="1"/>
          </p:nvPr>
        </p:nvSpPr>
        <p:spPr/>
        <p:txBody>
          <a:bodyPr>
            <a:normAutofit/>
          </a:bodyPr>
          <a:lstStyle/>
          <a:p>
            <a:r>
              <a:rPr lang="en-US" dirty="0"/>
              <a:t>1,000 unique films </a:t>
            </a:r>
          </a:p>
          <a:p>
            <a:r>
              <a:rPr lang="en-US" dirty="0"/>
              <a:t>17 Genres</a:t>
            </a:r>
          </a:p>
          <a:p>
            <a:r>
              <a:rPr lang="en-US" dirty="0"/>
              <a:t>  Only one language: English </a:t>
            </a:r>
          </a:p>
          <a:p>
            <a:r>
              <a:rPr lang="en-US" dirty="0"/>
              <a:t> 599 customers </a:t>
            </a:r>
          </a:p>
          <a:p>
            <a:r>
              <a:rPr lang="en-US" dirty="0"/>
              <a:t> Length: Average 115 minutes Minimum 46 minutes Maximum 185 minutes</a:t>
            </a:r>
          </a:p>
          <a:p>
            <a:r>
              <a:rPr lang="en-US" dirty="0"/>
              <a:t>  Rental Days: Average 5 days Minimum 3 days Maximum 7 days </a:t>
            </a:r>
          </a:p>
          <a:p>
            <a:r>
              <a:rPr lang="en-US" dirty="0"/>
              <a:t> Replacement Cost Average $ 19,98 Minimum $ 9,99 Maximum $ 29,99</a:t>
            </a:r>
          </a:p>
          <a:p>
            <a:endParaRPr lang="en-US" dirty="0"/>
          </a:p>
          <a:p>
            <a:pPr marL="0" indent="0">
              <a:buNone/>
            </a:pPr>
            <a:endParaRPr lang="en-US" dirty="0"/>
          </a:p>
        </p:txBody>
      </p:sp>
    </p:spTree>
    <p:extLst>
      <p:ext uri="{BB962C8B-B14F-4D97-AF65-F5344CB8AC3E}">
        <p14:creationId xmlns:p14="http://schemas.microsoft.com/office/powerpoint/2010/main" val="3528300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515A5A-CF1A-00DA-534E-2D2CB70A8665}"/>
              </a:ext>
            </a:extLst>
          </p:cNvPr>
          <p:cNvSpPr>
            <a:spLocks noGrp="1"/>
          </p:cNvSpPr>
          <p:nvPr>
            <p:ph type="title"/>
          </p:nvPr>
        </p:nvSpPr>
        <p:spPr>
          <a:xfrm>
            <a:off x="521208" y="786384"/>
            <a:ext cx="3509192" cy="2008193"/>
          </a:xfrm>
        </p:spPr>
        <p:txBody>
          <a:bodyPr anchor="t">
            <a:normAutofit/>
          </a:bodyPr>
          <a:lstStyle/>
          <a:p>
            <a:r>
              <a:rPr lang="en-US" dirty="0"/>
              <a:t>Overall Analysis</a:t>
            </a:r>
          </a:p>
        </p:txBody>
      </p:sp>
      <p:cxnSp>
        <p:nvCxnSpPr>
          <p:cNvPr id="23" name="Straight Connector 22">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A8E678-6F3C-F1A5-C191-61C63833DD29}"/>
              </a:ext>
            </a:extLst>
          </p:cNvPr>
          <p:cNvSpPr>
            <a:spLocks noGrp="1"/>
          </p:cNvSpPr>
          <p:nvPr>
            <p:ph idx="1"/>
          </p:nvPr>
        </p:nvSpPr>
        <p:spPr>
          <a:xfrm>
            <a:off x="571502" y="3066892"/>
            <a:ext cx="3276598" cy="2856476"/>
          </a:xfrm>
        </p:spPr>
        <p:txBody>
          <a:bodyPr anchor="b">
            <a:normAutofit/>
          </a:bodyPr>
          <a:lstStyle/>
          <a:p>
            <a:pPr>
              <a:lnSpc>
                <a:spcPct val="110000"/>
              </a:lnSpc>
            </a:pPr>
            <a:r>
              <a:rPr lang="en-US" sz="1700"/>
              <a:t>Rockbuster customers are spread around the world in 108 distinct countries. The top 10 countries in terms of number of customers are India, China, United States, Japan, Mexico, Brazil, Russian Federation, Philipines, Turkey, Indonesia</a:t>
            </a:r>
          </a:p>
          <a:p>
            <a:pPr marL="0" indent="0">
              <a:lnSpc>
                <a:spcPct val="110000"/>
              </a:lnSpc>
              <a:buNone/>
            </a:pPr>
            <a:endParaRPr lang="en-US" sz="1700"/>
          </a:p>
        </p:txBody>
      </p:sp>
      <p:cxnSp>
        <p:nvCxnSpPr>
          <p:cNvPr id="25" name="Straight Connector 24">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88336"/>
            <a:ext cx="0" cy="5698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B19897E-2B0E-C389-7194-96B215F0C92F}"/>
              </a:ext>
            </a:extLst>
          </p:cNvPr>
          <p:cNvPicPr>
            <a:picLocks noChangeAspect="1"/>
          </p:cNvPicPr>
          <p:nvPr/>
        </p:nvPicPr>
        <p:blipFill rotWithShape="1">
          <a:blip r:embed="rId2"/>
          <a:srcRect t="12325" r="-1" b="-1"/>
          <a:stretch/>
        </p:blipFill>
        <p:spPr>
          <a:xfrm>
            <a:off x="4699208" y="849338"/>
            <a:ext cx="6921292" cy="5158038"/>
          </a:xfrm>
          <a:prstGeom prst="rect">
            <a:avLst/>
          </a:prstGeom>
        </p:spPr>
      </p:pic>
      <p:cxnSp>
        <p:nvCxnSpPr>
          <p:cNvPr id="27" name="Straight Connector 26">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509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05E028-819A-0C5C-B92C-06B1EDE2A33E}"/>
              </a:ext>
            </a:extLst>
          </p:cNvPr>
          <p:cNvSpPr>
            <a:spLocks noGrp="1"/>
          </p:cNvSpPr>
          <p:nvPr>
            <p:ph type="title"/>
          </p:nvPr>
        </p:nvSpPr>
        <p:spPr>
          <a:xfrm>
            <a:off x="521208" y="786384"/>
            <a:ext cx="5567266" cy="1707775"/>
          </a:xfrm>
        </p:spPr>
        <p:txBody>
          <a:bodyPr anchor="t">
            <a:normAutofit/>
          </a:bodyPr>
          <a:lstStyle/>
          <a:p>
            <a:r>
              <a:rPr lang="en-US" dirty="0"/>
              <a:t>About Me</a:t>
            </a:r>
          </a:p>
        </p:txBody>
      </p:sp>
      <p:cxnSp>
        <p:nvCxnSpPr>
          <p:cNvPr id="11" name="Straight Connector 10">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5BA97BD-E560-FE65-9A5A-737B8B2AFCFB}"/>
              </a:ext>
            </a:extLst>
          </p:cNvPr>
          <p:cNvSpPr>
            <a:spLocks noGrp="1"/>
          </p:cNvSpPr>
          <p:nvPr>
            <p:ph idx="1"/>
          </p:nvPr>
        </p:nvSpPr>
        <p:spPr>
          <a:xfrm>
            <a:off x="471678" y="2045766"/>
            <a:ext cx="5467441" cy="3669235"/>
          </a:xfrm>
        </p:spPr>
        <p:txBody>
          <a:bodyPr anchor="b">
            <a:normAutofit fontScale="77500" lnSpcReduction="20000"/>
          </a:bodyPr>
          <a:lstStyle/>
          <a:p>
            <a:pPr algn="l" fontAlgn="base"/>
            <a:r>
              <a:rPr lang="en-US" sz="1700" dirty="0"/>
              <a:t>My name is Robert, and I am an aspiring data analyst with 4 years of experience as a Research Analyst. Results-oriented Business Analyst skillful in managing and breaking down large volumes of information. Proactive at heading off issues in operations, workflow, and production by uncovering trends affecting business success. An efficient team member with a collaborative approach to completing projects and mentoring/training new employees to become professional analysts. Passionate about increasing knowledge to drive career growth.</a:t>
            </a:r>
            <a:br>
              <a:rPr lang="en-US" sz="1700" dirty="0"/>
            </a:br>
            <a:br>
              <a:rPr lang="en-US" sz="1700" dirty="0"/>
            </a:br>
            <a:r>
              <a:rPr lang="en-US" sz="1600" b="0" i="0" dirty="0">
                <a:solidFill>
                  <a:srgbClr val="000000"/>
                </a:solidFill>
                <a:effectLst/>
              </a:rPr>
              <a:t>During my Career Foundry course, I became experienced in data cleaning and analyzing in Excel, SQL, and Python. My curiosity drives me to uncover facts in the data sets and my sense of aesthetics to interpret and convey results through effective storytelling in Tableau.</a:t>
            </a:r>
            <a:r>
              <a:rPr lang="en-US" sz="1600" dirty="0">
                <a:solidFill>
                  <a:srgbClr val="000000"/>
                </a:solidFill>
              </a:rPr>
              <a:t> </a:t>
            </a:r>
            <a:r>
              <a:rPr lang="en-US" sz="1600" b="0" i="0" dirty="0">
                <a:solidFill>
                  <a:srgbClr val="000000"/>
                </a:solidFill>
                <a:effectLst/>
              </a:rPr>
              <a:t>I'm enthusiastic about new opportunities to enhance my skills.</a:t>
            </a:r>
          </a:p>
          <a:p>
            <a:pPr>
              <a:lnSpc>
                <a:spcPct val="110000"/>
              </a:lnSpc>
            </a:pPr>
            <a:endParaRPr lang="en-US" sz="1700" dirty="0"/>
          </a:p>
          <a:p>
            <a:pPr>
              <a:lnSpc>
                <a:spcPct val="110000"/>
              </a:lnSpc>
            </a:pPr>
            <a:endParaRPr lang="en-US" sz="1700" dirty="0"/>
          </a:p>
        </p:txBody>
      </p:sp>
      <p:cxnSp>
        <p:nvCxnSpPr>
          <p:cNvPr id="13" name="Straight Connector 12">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294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Placeholder 7" descr="A person smiling for a selfie&#10;&#10;Description automatically generated">
            <a:extLst>
              <a:ext uri="{FF2B5EF4-FFF2-40B4-BE49-F238E27FC236}">
                <a16:creationId xmlns:a16="http://schemas.microsoft.com/office/drawing/2014/main" id="{AEE64CBC-329F-6B00-90EA-5A1F1AFF9DCC}"/>
              </a:ext>
            </a:extLst>
          </p:cNvPr>
          <p:cNvPicPr>
            <a:picLocks noChangeAspect="1"/>
          </p:cNvPicPr>
          <p:nvPr/>
        </p:nvPicPr>
        <p:blipFill rotWithShape="1">
          <a:blip r:embed="rId2"/>
          <a:srcRect r="2" b="2408"/>
          <a:stretch/>
        </p:blipFill>
        <p:spPr>
          <a:xfrm>
            <a:off x="6629401" y="576201"/>
            <a:ext cx="5274566" cy="5705590"/>
          </a:xfrm>
          <a:prstGeom prst="rect">
            <a:avLst/>
          </a:prstGeom>
          <a:noFill/>
        </p:spPr>
      </p:pic>
      <p:cxnSp>
        <p:nvCxnSpPr>
          <p:cNvPr id="15" name="Straight Connector 14">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224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515A5A-CF1A-00DA-534E-2D2CB70A8665}"/>
              </a:ext>
            </a:extLst>
          </p:cNvPr>
          <p:cNvSpPr>
            <a:spLocks noGrp="1"/>
          </p:cNvSpPr>
          <p:nvPr>
            <p:ph type="title"/>
          </p:nvPr>
        </p:nvSpPr>
        <p:spPr>
          <a:xfrm>
            <a:off x="521208" y="786384"/>
            <a:ext cx="3509192" cy="2008193"/>
          </a:xfrm>
        </p:spPr>
        <p:txBody>
          <a:bodyPr anchor="t">
            <a:normAutofit/>
          </a:bodyPr>
          <a:lstStyle/>
          <a:p>
            <a:r>
              <a:rPr lang="en-US" dirty="0"/>
              <a:t>Overall Analysis</a:t>
            </a:r>
          </a:p>
        </p:txBody>
      </p:sp>
      <p:cxnSp>
        <p:nvCxnSpPr>
          <p:cNvPr id="24" name="Straight Connector 23">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A8E678-6F3C-F1A5-C191-61C63833DD29}"/>
              </a:ext>
            </a:extLst>
          </p:cNvPr>
          <p:cNvSpPr>
            <a:spLocks noGrp="1"/>
          </p:cNvSpPr>
          <p:nvPr>
            <p:ph idx="1"/>
          </p:nvPr>
        </p:nvSpPr>
        <p:spPr>
          <a:xfrm>
            <a:off x="521208" y="2477238"/>
            <a:ext cx="3276598" cy="2790233"/>
          </a:xfrm>
        </p:spPr>
        <p:txBody>
          <a:bodyPr anchor="b">
            <a:normAutofit/>
          </a:bodyPr>
          <a:lstStyle/>
          <a:p>
            <a:r>
              <a:rPr lang="en-US" sz="1800"/>
              <a:t>10 countries have revenue greater than 1.000. The top 10 countries in terms of customers are the same top 10 countries with higher revenue. </a:t>
            </a:r>
          </a:p>
          <a:p>
            <a:pPr marL="0" indent="0">
              <a:buNone/>
            </a:pPr>
            <a:endParaRPr lang="en-US" sz="1800"/>
          </a:p>
        </p:txBody>
      </p:sp>
      <p:cxnSp>
        <p:nvCxnSpPr>
          <p:cNvPr id="25" name="Straight Connector 24">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88336"/>
            <a:ext cx="0" cy="5698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A567299-CDAB-1B53-4470-034CBE6A2102}"/>
              </a:ext>
            </a:extLst>
          </p:cNvPr>
          <p:cNvPicPr>
            <a:picLocks noChangeAspect="1"/>
          </p:cNvPicPr>
          <p:nvPr/>
        </p:nvPicPr>
        <p:blipFill>
          <a:blip r:embed="rId2"/>
          <a:stretch>
            <a:fillRect/>
          </a:stretch>
        </p:blipFill>
        <p:spPr>
          <a:xfrm>
            <a:off x="4707119" y="1637954"/>
            <a:ext cx="7132451" cy="3629517"/>
          </a:xfrm>
          <a:prstGeom prst="rect">
            <a:avLst/>
          </a:prstGeom>
        </p:spPr>
      </p:pic>
      <p:cxnSp>
        <p:nvCxnSpPr>
          <p:cNvPr id="26" name="Straight Connector 25">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720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515A5A-CF1A-00DA-534E-2D2CB70A8665}"/>
              </a:ext>
            </a:extLst>
          </p:cNvPr>
          <p:cNvSpPr>
            <a:spLocks noGrp="1"/>
          </p:cNvSpPr>
          <p:nvPr>
            <p:ph type="title"/>
          </p:nvPr>
        </p:nvSpPr>
        <p:spPr>
          <a:xfrm>
            <a:off x="521208" y="786384"/>
            <a:ext cx="5567266" cy="1707775"/>
          </a:xfrm>
        </p:spPr>
        <p:txBody>
          <a:bodyPr anchor="t">
            <a:normAutofit fontScale="90000"/>
          </a:bodyPr>
          <a:lstStyle/>
          <a:p>
            <a:r>
              <a:rPr lang="en-US" dirty="0"/>
              <a:t>IN WHICH CITIES DO THE CUSTOMERS LIVE</a:t>
            </a:r>
          </a:p>
        </p:txBody>
      </p:sp>
      <p:cxnSp>
        <p:nvCxnSpPr>
          <p:cNvPr id="12" name="Straight Connector 11">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3A8E678-6F3C-F1A5-C191-61C63833DD29}"/>
              </a:ext>
            </a:extLst>
          </p:cNvPr>
          <p:cNvSpPr>
            <a:spLocks noGrp="1"/>
          </p:cNvSpPr>
          <p:nvPr>
            <p:ph idx="1"/>
          </p:nvPr>
        </p:nvSpPr>
        <p:spPr>
          <a:xfrm>
            <a:off x="621033" y="1922186"/>
            <a:ext cx="5467441" cy="3018330"/>
          </a:xfrm>
        </p:spPr>
        <p:txBody>
          <a:bodyPr anchor="b">
            <a:normAutofit/>
          </a:bodyPr>
          <a:lstStyle/>
          <a:p>
            <a:r>
              <a:rPr lang="en-US" sz="1800" dirty="0"/>
              <a:t>Within the Top 10 countries the top cites are: </a:t>
            </a:r>
          </a:p>
          <a:p>
            <a:r>
              <a:rPr lang="en-US" sz="1800" dirty="0"/>
              <a:t>Aurora, United States </a:t>
            </a:r>
            <a:r>
              <a:rPr lang="en-US" sz="1800" dirty="0" err="1"/>
              <a:t>Acua</a:t>
            </a:r>
            <a:r>
              <a:rPr lang="en-US" sz="1800" dirty="0"/>
              <a:t>, Mexico </a:t>
            </a:r>
            <a:r>
              <a:rPr lang="en-US" sz="1800" dirty="0" err="1"/>
              <a:t>Cireus</a:t>
            </a:r>
            <a:r>
              <a:rPr lang="en-US" sz="1800" dirty="0"/>
              <a:t> Heights, United States Iwaki, Japan Ambattur, India </a:t>
            </a:r>
            <a:r>
              <a:rPr lang="en-US" sz="1800" dirty="0" err="1"/>
              <a:t>Shanwei</a:t>
            </a:r>
            <a:r>
              <a:rPr lang="en-US" sz="1800" dirty="0"/>
              <a:t>, China So Leopoldo, Brazil </a:t>
            </a:r>
            <a:r>
              <a:rPr lang="en-US" sz="1800" dirty="0" err="1"/>
              <a:t>Teboksary</a:t>
            </a:r>
            <a:r>
              <a:rPr lang="en-US" sz="1800" dirty="0"/>
              <a:t>, Russian Federation Tianjin, China </a:t>
            </a:r>
            <a:r>
              <a:rPr lang="en-US" sz="1800" dirty="0" err="1"/>
              <a:t>Cianjur</a:t>
            </a:r>
            <a:r>
              <a:rPr lang="en-US" sz="1800" dirty="0"/>
              <a:t>, Indonesia</a:t>
            </a:r>
          </a:p>
          <a:p>
            <a:pPr marL="0" indent="0">
              <a:buNone/>
            </a:pPr>
            <a:endParaRPr lang="en-US" sz="1800" dirty="0"/>
          </a:p>
        </p:txBody>
      </p:sp>
      <p:cxnSp>
        <p:nvCxnSpPr>
          <p:cNvPr id="14" name="Straight Connector 13">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294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60F900-0786-9A66-B442-8DE44C32B945}"/>
              </a:ext>
            </a:extLst>
          </p:cNvPr>
          <p:cNvPicPr>
            <a:picLocks noChangeAspect="1"/>
          </p:cNvPicPr>
          <p:nvPr/>
        </p:nvPicPr>
        <p:blipFill>
          <a:blip r:embed="rId2"/>
          <a:stretch>
            <a:fillRect/>
          </a:stretch>
        </p:blipFill>
        <p:spPr>
          <a:xfrm>
            <a:off x="7019331" y="850624"/>
            <a:ext cx="4496569" cy="5153662"/>
          </a:xfrm>
          <a:prstGeom prst="rect">
            <a:avLst/>
          </a:prstGeom>
        </p:spPr>
      </p:pic>
      <p:cxnSp>
        <p:nvCxnSpPr>
          <p:cNvPr id="16" name="Straight Connector 15">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591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FAA3-25B1-CDF5-9172-3D33A5A49382}"/>
              </a:ext>
            </a:extLst>
          </p:cNvPr>
          <p:cNvSpPr>
            <a:spLocks noGrp="1"/>
          </p:cNvSpPr>
          <p:nvPr>
            <p:ph type="title"/>
          </p:nvPr>
        </p:nvSpPr>
        <p:spPr/>
        <p:txBody>
          <a:bodyPr/>
          <a:lstStyle/>
          <a:p>
            <a:r>
              <a:rPr lang="en-US" dirty="0"/>
              <a:t>WHO ARE THE TOP 5 CUSTOMERS?</a:t>
            </a:r>
          </a:p>
        </p:txBody>
      </p:sp>
      <p:sp>
        <p:nvSpPr>
          <p:cNvPr id="3" name="Content Placeholder 2">
            <a:extLst>
              <a:ext uri="{FF2B5EF4-FFF2-40B4-BE49-F238E27FC236}">
                <a16:creationId xmlns:a16="http://schemas.microsoft.com/office/drawing/2014/main" id="{6C5E6C0B-7E88-D499-B1BC-C279536EA022}"/>
              </a:ext>
            </a:extLst>
          </p:cNvPr>
          <p:cNvSpPr>
            <a:spLocks noGrp="1"/>
          </p:cNvSpPr>
          <p:nvPr>
            <p:ph idx="1"/>
          </p:nvPr>
        </p:nvSpPr>
        <p:spPr/>
        <p:txBody>
          <a:bodyPr/>
          <a:lstStyle/>
          <a:p>
            <a:r>
              <a:rPr lang="en-US" dirty="0"/>
              <a:t>1. Arlene Harvey From Ambattur, India $ 111,76 </a:t>
            </a:r>
          </a:p>
          <a:p>
            <a:r>
              <a:rPr lang="en-US" dirty="0"/>
              <a:t>2. Kyle Spurlock From </a:t>
            </a:r>
            <a:r>
              <a:rPr lang="en-US" dirty="0" err="1"/>
              <a:t>Shanwei</a:t>
            </a:r>
            <a:r>
              <a:rPr lang="en-US" dirty="0"/>
              <a:t>, China $ 109,71 </a:t>
            </a:r>
          </a:p>
          <a:p>
            <a:r>
              <a:rPr lang="en-US" dirty="0"/>
              <a:t>3. Marlene Welch From Iwaki, Japan $ 106,77 </a:t>
            </a:r>
          </a:p>
          <a:p>
            <a:r>
              <a:rPr lang="en-US" dirty="0"/>
              <a:t>4. Glen Talbert From </a:t>
            </a:r>
            <a:r>
              <a:rPr lang="en-US" dirty="0" err="1"/>
              <a:t>Acua</a:t>
            </a:r>
            <a:r>
              <a:rPr lang="en-US" dirty="0"/>
              <a:t>, Mexico $ 100,77 </a:t>
            </a:r>
          </a:p>
          <a:p>
            <a:r>
              <a:rPr lang="en-US" dirty="0"/>
              <a:t>5. Clinton Buford From Aurora, United States $ 98,76</a:t>
            </a:r>
          </a:p>
        </p:txBody>
      </p:sp>
    </p:spTree>
    <p:extLst>
      <p:ext uri="{BB962C8B-B14F-4D97-AF65-F5344CB8AC3E}">
        <p14:creationId xmlns:p14="http://schemas.microsoft.com/office/powerpoint/2010/main" val="4265042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DC25-16F5-D770-2490-CBB8DFA16A1A}"/>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05A24BFB-47B3-2798-A7F5-67AD7D29CF87}"/>
              </a:ext>
            </a:extLst>
          </p:cNvPr>
          <p:cNvSpPr>
            <a:spLocks noGrp="1"/>
          </p:cNvSpPr>
          <p:nvPr>
            <p:ph idx="1"/>
          </p:nvPr>
        </p:nvSpPr>
        <p:spPr/>
        <p:txBody>
          <a:bodyPr>
            <a:normAutofit fontScale="77500" lnSpcReduction="20000"/>
          </a:bodyPr>
          <a:lstStyle/>
          <a:p>
            <a:r>
              <a:rPr lang="en-US" dirty="0"/>
              <a:t>Increase offer in terms of: </a:t>
            </a:r>
          </a:p>
          <a:p>
            <a:r>
              <a:rPr lang="en-US" dirty="0"/>
              <a:t> Number of films </a:t>
            </a:r>
          </a:p>
          <a:p>
            <a:r>
              <a:rPr lang="en-US" dirty="0"/>
              <a:t>Genre </a:t>
            </a:r>
          </a:p>
          <a:p>
            <a:r>
              <a:rPr lang="en-US" dirty="0"/>
              <a:t>Language </a:t>
            </a:r>
          </a:p>
          <a:p>
            <a:r>
              <a:rPr lang="en-US" dirty="0"/>
              <a:t>Pricing </a:t>
            </a:r>
          </a:p>
          <a:p>
            <a:r>
              <a:rPr lang="en-US" dirty="0"/>
              <a:t>Differentiate the price according to the duration of the rental </a:t>
            </a:r>
          </a:p>
          <a:p>
            <a:r>
              <a:rPr lang="en-US" dirty="0"/>
              <a:t>Create a loyalty scheme </a:t>
            </a:r>
          </a:p>
          <a:p>
            <a:r>
              <a:rPr lang="en-US" dirty="0"/>
              <a:t> Working together with the top clients and promoting them as Rockbuster Ambassadors, the goal is to increase customers and rentals </a:t>
            </a:r>
          </a:p>
          <a:p>
            <a:r>
              <a:rPr lang="en-US" dirty="0"/>
              <a:t>After implementing the new strategy, continue analyzing insights and communicating new recommendations based on what data says</a:t>
            </a:r>
          </a:p>
        </p:txBody>
      </p:sp>
    </p:spTree>
    <p:extLst>
      <p:ext uri="{BB962C8B-B14F-4D97-AF65-F5344CB8AC3E}">
        <p14:creationId xmlns:p14="http://schemas.microsoft.com/office/powerpoint/2010/main" val="1041743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hat Are Grapes? Nutrition, Health Benefits, Risks, and Types">
            <a:extLst>
              <a:ext uri="{FF2B5EF4-FFF2-40B4-BE49-F238E27FC236}">
                <a16:creationId xmlns:a16="http://schemas.microsoft.com/office/drawing/2014/main" id="{B9FE4118-313B-5EAC-C0FD-55A6D578921D}"/>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AE61F1-59B5-FAB9-610B-FB5F0ADA2E1F}"/>
              </a:ext>
            </a:extLst>
          </p:cNvPr>
          <p:cNvSpPr>
            <a:spLocks noGrp="1"/>
          </p:cNvSpPr>
          <p:nvPr>
            <p:ph type="title"/>
          </p:nvPr>
        </p:nvSpPr>
        <p:spPr>
          <a:xfrm>
            <a:off x="528734" y="822960"/>
            <a:ext cx="5425025" cy="4977011"/>
          </a:xfrm>
        </p:spPr>
        <p:txBody>
          <a:bodyPr anchor="t">
            <a:normAutofit/>
          </a:bodyPr>
          <a:lstStyle/>
          <a:p>
            <a:r>
              <a:rPr lang="en-US" sz="6000">
                <a:solidFill>
                  <a:srgbClr val="FFFFFF"/>
                </a:solidFill>
              </a:rPr>
              <a:t>Instacart Basket</a:t>
            </a:r>
          </a:p>
        </p:txBody>
      </p:sp>
      <p:cxnSp>
        <p:nvCxnSpPr>
          <p:cNvPr id="8201" name="Straight Connector 8200">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203" name="Straight Connector 8202">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5760" y="571500"/>
            <a:ext cx="0" cy="57028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A8F2BC-7D02-5C4F-38C8-6614FE8578C4}"/>
              </a:ext>
            </a:extLst>
          </p:cNvPr>
          <p:cNvSpPr>
            <a:spLocks noGrp="1"/>
          </p:cNvSpPr>
          <p:nvPr>
            <p:ph idx="1"/>
          </p:nvPr>
        </p:nvSpPr>
        <p:spPr>
          <a:xfrm>
            <a:off x="7934137" y="851241"/>
            <a:ext cx="3480887" cy="2071603"/>
          </a:xfrm>
        </p:spPr>
        <p:txBody>
          <a:bodyPr anchor="b">
            <a:normAutofit/>
          </a:bodyPr>
          <a:lstStyle/>
          <a:p>
            <a:r>
              <a:rPr lang="en-US" sz="1600" dirty="0">
                <a:solidFill>
                  <a:schemeClr val="bg1"/>
                </a:solidFill>
              </a:rPr>
              <a:t>Derive insights and suggest strategies for increase sales based on initial data and exploratory analysis of Instacart data by python libraries, such as Pandas, </a:t>
            </a:r>
            <a:r>
              <a:rPr lang="en-US" sz="1600" dirty="0" err="1">
                <a:solidFill>
                  <a:schemeClr val="bg1"/>
                </a:solidFill>
              </a:rPr>
              <a:t>Numpy</a:t>
            </a:r>
            <a:r>
              <a:rPr lang="en-US" sz="1600" dirty="0">
                <a:solidFill>
                  <a:schemeClr val="bg1"/>
                </a:solidFill>
              </a:rPr>
              <a:t> and Matplotlib.</a:t>
            </a:r>
            <a:endParaRPr lang="en-US" sz="1800" dirty="0">
              <a:solidFill>
                <a:schemeClr val="bg1"/>
              </a:solidFill>
            </a:endParaRPr>
          </a:p>
        </p:txBody>
      </p:sp>
      <p:cxnSp>
        <p:nvCxnSpPr>
          <p:cNvPr id="8205" name="Straight Connector 8204">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6287813"/>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844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AF70D-CB8B-13ED-8114-54EB4CA1C068}"/>
              </a:ext>
            </a:extLst>
          </p:cNvPr>
          <p:cNvSpPr>
            <a:spLocks noGrp="1"/>
          </p:cNvSpPr>
          <p:nvPr>
            <p:ph type="title"/>
          </p:nvPr>
        </p:nvSpPr>
        <p:spPr>
          <a:xfrm>
            <a:off x="571499" y="651374"/>
            <a:ext cx="3478787" cy="1408062"/>
          </a:xfrm>
        </p:spPr>
        <p:txBody>
          <a:bodyPr>
            <a:normAutofit fontScale="90000"/>
          </a:bodyPr>
          <a:lstStyle/>
          <a:p>
            <a:r>
              <a:rPr lang="en-US" dirty="0"/>
              <a:t>Goal, Data limitation, and Skills</a:t>
            </a:r>
          </a:p>
        </p:txBody>
      </p:sp>
      <p:sp>
        <p:nvSpPr>
          <p:cNvPr id="3" name="Picture Placeholder 2">
            <a:extLst>
              <a:ext uri="{FF2B5EF4-FFF2-40B4-BE49-F238E27FC236}">
                <a16:creationId xmlns:a16="http://schemas.microsoft.com/office/drawing/2014/main" id="{64EFB679-63D1-CA08-EFA2-8BA659C8146A}"/>
              </a:ext>
            </a:extLst>
          </p:cNvPr>
          <p:cNvSpPr>
            <a:spLocks noGrp="1"/>
          </p:cNvSpPr>
          <p:nvPr>
            <p:ph type="pic" idx="1"/>
          </p:nvPr>
        </p:nvSpPr>
        <p:spPr/>
        <p:txBody>
          <a:bodyPr>
            <a:normAutofit/>
          </a:bodyPr>
          <a:lstStyle/>
          <a:p>
            <a:r>
              <a:rPr lang="en-US" sz="1600" dirty="0"/>
              <a:t>Data Source</a:t>
            </a:r>
            <a:br>
              <a:rPr lang="en-US" sz="1600" dirty="0"/>
            </a:br>
            <a:r>
              <a:rPr lang="en-US" sz="1600" dirty="0">
                <a:hlinkClick r:id="rId2"/>
              </a:rPr>
              <a:t>https://images.careerfoundry.com/public/courses/data-immersion/A4/A4_Data_Immersion_Project_Brief.pdf</a:t>
            </a:r>
            <a:r>
              <a:rPr lang="en-US" sz="1600" dirty="0"/>
              <a:t> </a:t>
            </a:r>
            <a:br>
              <a:rPr lang="en-US" sz="1600" dirty="0"/>
            </a:br>
            <a:r>
              <a:rPr lang="en-US" sz="1050" dirty="0"/>
              <a:t>Customer Data Set - By </a:t>
            </a:r>
            <a:r>
              <a:rPr lang="en-US" sz="1050" dirty="0" err="1"/>
              <a:t>CareerFoundry</a:t>
            </a:r>
            <a:r>
              <a:rPr lang="en-US" sz="1050" dirty="0"/>
              <a:t> </a:t>
            </a:r>
            <a:br>
              <a:rPr lang="en-US" sz="1600" dirty="0"/>
            </a:br>
            <a:br>
              <a:rPr lang="en-US" sz="1600" dirty="0"/>
            </a:br>
            <a:r>
              <a:rPr lang="en-US" sz="1600" dirty="0"/>
              <a:t>Tools:</a:t>
            </a:r>
          </a:p>
          <a:p>
            <a:endParaRPr lang="en-US" sz="1600" dirty="0"/>
          </a:p>
        </p:txBody>
      </p:sp>
      <p:sp>
        <p:nvSpPr>
          <p:cNvPr id="4" name="Text Placeholder 3">
            <a:extLst>
              <a:ext uri="{FF2B5EF4-FFF2-40B4-BE49-F238E27FC236}">
                <a16:creationId xmlns:a16="http://schemas.microsoft.com/office/drawing/2014/main" id="{5B7DCDBA-B3BA-B8B1-9423-007EBDD6ED5F}"/>
              </a:ext>
            </a:extLst>
          </p:cNvPr>
          <p:cNvSpPr>
            <a:spLocks noGrp="1"/>
          </p:cNvSpPr>
          <p:nvPr>
            <p:ph type="body" sz="half" idx="2"/>
          </p:nvPr>
        </p:nvSpPr>
        <p:spPr>
          <a:xfrm>
            <a:off x="571498" y="2518344"/>
            <a:ext cx="3478787" cy="3631720"/>
          </a:xfrm>
        </p:spPr>
        <p:txBody>
          <a:bodyPr>
            <a:normAutofit fontScale="55000" lnSpcReduction="20000"/>
          </a:bodyPr>
          <a:lstStyle/>
          <a:p>
            <a:pPr marL="285750" indent="-285750">
              <a:buFont typeface="Arial" panose="020B0604020202020204" pitchFamily="34" charset="0"/>
              <a:buChar char="•"/>
            </a:pPr>
            <a:r>
              <a:rPr lang="en-US" dirty="0"/>
              <a:t>Support Instacart to uncover more information about their sales patterns. Also, perform an initial data and exploratory analysis to derive insights and suggest strategies for better segmentation based on the provided criteria. </a:t>
            </a:r>
          </a:p>
          <a:p>
            <a:pPr marL="285750" indent="-285750">
              <a:buFont typeface="Arial" panose="020B0604020202020204" pitchFamily="34" charset="0"/>
              <a:buChar char="•"/>
            </a:pPr>
            <a:r>
              <a:rPr lang="en-US" dirty="0"/>
              <a:t>The data has time limitation, since comprise information from 2017 only. The customer data provided by </a:t>
            </a:r>
            <a:r>
              <a:rPr lang="en-US" dirty="0" err="1"/>
              <a:t>CareerFoundry</a:t>
            </a:r>
            <a:r>
              <a:rPr lang="en-US" dirty="0"/>
              <a:t> was fabricated and used for the solo proposes of study.</a:t>
            </a:r>
          </a:p>
          <a:p>
            <a:pPr marL="285750" indent="-285750">
              <a:buFont typeface="Arial" panose="020B0604020202020204" pitchFamily="34" charset="0"/>
              <a:buChar char="•"/>
            </a:pPr>
            <a:r>
              <a:rPr lang="en-US" dirty="0"/>
              <a:t>Python Libraries - Pandas and </a:t>
            </a:r>
            <a:r>
              <a:rPr lang="en-US" dirty="0" err="1"/>
              <a:t>Numpy</a:t>
            </a:r>
            <a:r>
              <a:rPr lang="en-US" dirty="0"/>
              <a:t> </a:t>
            </a:r>
          </a:p>
          <a:p>
            <a:pPr marL="285750" indent="-285750">
              <a:buFont typeface="Arial" panose="020B0604020202020204" pitchFamily="34" charset="0"/>
              <a:buChar char="•"/>
            </a:pPr>
            <a:r>
              <a:rPr lang="en-US" dirty="0"/>
              <a:t>Data Wrangling and </a:t>
            </a:r>
            <a:r>
              <a:rPr lang="en-US" dirty="0" err="1"/>
              <a:t>Subsetting</a:t>
            </a:r>
            <a:endParaRPr lang="en-US" dirty="0"/>
          </a:p>
          <a:p>
            <a:pPr marL="285750" indent="-285750">
              <a:buFont typeface="Arial" panose="020B0604020202020204" pitchFamily="34" charset="0"/>
              <a:buChar char="•"/>
            </a:pPr>
            <a:r>
              <a:rPr lang="en-US" dirty="0"/>
              <a:t> Data Consistency Check </a:t>
            </a:r>
          </a:p>
          <a:p>
            <a:pPr marL="285750" indent="-285750">
              <a:buFont typeface="Arial" panose="020B0604020202020204" pitchFamily="34" charset="0"/>
              <a:buChar char="•"/>
            </a:pPr>
            <a:r>
              <a:rPr lang="en-US" dirty="0"/>
              <a:t>Combining and Exporting </a:t>
            </a:r>
            <a:r>
              <a:rPr lang="en-US" dirty="0" err="1"/>
              <a:t>Dataframe</a:t>
            </a:r>
            <a:endParaRPr lang="en-US" dirty="0"/>
          </a:p>
          <a:p>
            <a:pPr marL="285750" indent="-285750">
              <a:buFont typeface="Arial" panose="020B0604020202020204" pitchFamily="34" charset="0"/>
              <a:buChar char="•"/>
            </a:pPr>
            <a:r>
              <a:rPr lang="en-US" dirty="0"/>
              <a:t> Deriving, Grouping and Aggregating Data</a:t>
            </a:r>
          </a:p>
          <a:p>
            <a:pPr marL="285750" indent="-285750">
              <a:buFont typeface="Arial" panose="020B0604020202020204" pitchFamily="34" charset="0"/>
              <a:buChar char="•"/>
            </a:pPr>
            <a:r>
              <a:rPr lang="en-US" dirty="0"/>
              <a:t> Data Visualization with Python - Seaborn, Matplotlib and </a:t>
            </a:r>
            <a:r>
              <a:rPr lang="en-US" dirty="0" err="1"/>
              <a:t>Scipy</a:t>
            </a:r>
            <a:r>
              <a:rPr lang="en-US" dirty="0"/>
              <a:t> </a:t>
            </a:r>
          </a:p>
          <a:p>
            <a:pPr marL="285750" indent="-285750">
              <a:buFont typeface="Arial" panose="020B0604020202020204" pitchFamily="34" charset="0"/>
              <a:buChar char="•"/>
            </a:pPr>
            <a:r>
              <a:rPr lang="en-US" dirty="0"/>
              <a:t>Coding Etiquette </a:t>
            </a:r>
          </a:p>
        </p:txBody>
      </p:sp>
      <p:pic>
        <p:nvPicPr>
          <p:cNvPr id="5" name="Picture 2" descr="Microsoft Excel - Wikipedia">
            <a:extLst>
              <a:ext uri="{FF2B5EF4-FFF2-40B4-BE49-F238E27FC236}">
                <a16:creationId xmlns:a16="http://schemas.microsoft.com/office/drawing/2014/main" id="{A5748E69-D18F-1F50-9B0E-5ED7477D6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465" y="2888840"/>
            <a:ext cx="486049" cy="4520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T12A01: FUNDAMENTALS OF PYTHON PROGRAMMING (SF) (SYNCHRONOUS E-LEARNING) -  NTUC LearningHub">
            <a:extLst>
              <a:ext uri="{FF2B5EF4-FFF2-40B4-BE49-F238E27FC236}">
                <a16:creationId xmlns:a16="http://schemas.microsoft.com/office/drawing/2014/main" id="{B935A43D-A958-8B14-BFFD-E1E1AF29CD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8215" y="3610163"/>
            <a:ext cx="778933" cy="438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What is GitHub? — Pythia Foundations">
            <a:extLst>
              <a:ext uri="{FF2B5EF4-FFF2-40B4-BE49-F238E27FC236}">
                <a16:creationId xmlns:a16="http://schemas.microsoft.com/office/drawing/2014/main" id="{40DAF688-1BBB-FAAA-A234-1BEB1223D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203" y="4086413"/>
            <a:ext cx="1160600" cy="65283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roject Jupyter - Wikipedia">
            <a:extLst>
              <a:ext uri="{FF2B5EF4-FFF2-40B4-BE49-F238E27FC236}">
                <a16:creationId xmlns:a16="http://schemas.microsoft.com/office/drawing/2014/main" id="{58CDCB7D-9769-A455-5CC4-E41B48FF9C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0052" y="2829918"/>
            <a:ext cx="516847" cy="599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896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A6814345-41DE-42C5-8657-66C1417DF8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68E419-3727-4F5E-8840-AF149B33B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519B6EC-D7AE-452F-8D0C-D11BD3377F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5FE9D-346C-43FE-AEFD-EA9F80237B72}"/>
              </a:ext>
            </a:extLst>
          </p:cNvPr>
          <p:cNvSpPr>
            <a:spLocks noGrp="1"/>
          </p:cNvSpPr>
          <p:nvPr>
            <p:ph type="title"/>
          </p:nvPr>
        </p:nvSpPr>
        <p:spPr>
          <a:xfrm>
            <a:off x="521208" y="786384"/>
            <a:ext cx="3509192" cy="2008193"/>
          </a:xfrm>
        </p:spPr>
        <p:txBody>
          <a:bodyPr vert="horz" lIns="91440" tIns="45720" rIns="91440" bIns="45720" rtlCol="0" anchor="t">
            <a:normAutofit/>
          </a:bodyPr>
          <a:lstStyle/>
          <a:p>
            <a:r>
              <a:rPr lang="en-US" sz="4000" dirty="0"/>
              <a:t>Busiest days </a:t>
            </a:r>
          </a:p>
        </p:txBody>
      </p:sp>
      <p:cxnSp>
        <p:nvCxnSpPr>
          <p:cNvPr id="27" name="Straight Connector 26">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B05D024-BBE4-4B12-0A7A-921923E96F55}"/>
              </a:ext>
            </a:extLst>
          </p:cNvPr>
          <p:cNvSpPr>
            <a:spLocks noGrp="1"/>
          </p:cNvSpPr>
          <p:nvPr>
            <p:ph type="body" sz="half" idx="2"/>
          </p:nvPr>
        </p:nvSpPr>
        <p:spPr>
          <a:xfrm>
            <a:off x="766102" y="2537993"/>
            <a:ext cx="3276598" cy="1084668"/>
          </a:xfrm>
        </p:spPr>
        <p:txBody>
          <a:bodyPr vert="horz" lIns="91440" tIns="45720" rIns="91440" bIns="45720" rtlCol="0" anchor="b">
            <a:normAutofit/>
          </a:bodyPr>
          <a:lstStyle/>
          <a:p>
            <a:pPr indent="-228600"/>
            <a:r>
              <a:rPr lang="en-US" sz="2000" dirty="0"/>
              <a:t>Saturday (0) and Sunday (1) are the busiest days</a:t>
            </a:r>
            <a:endParaRPr lang="en-US" sz="1800" dirty="0"/>
          </a:p>
        </p:txBody>
      </p:sp>
      <p:cxnSp>
        <p:nvCxnSpPr>
          <p:cNvPr id="29" name="Straight Connector 28">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88336"/>
            <a:ext cx="0" cy="5698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946C4D4-59BC-6152-D6D9-759861D36A9A}"/>
              </a:ext>
            </a:extLst>
          </p:cNvPr>
          <p:cNvPicPr>
            <a:picLocks noChangeAspect="1"/>
          </p:cNvPicPr>
          <p:nvPr/>
        </p:nvPicPr>
        <p:blipFill>
          <a:blip r:embed="rId2"/>
          <a:stretch>
            <a:fillRect/>
          </a:stretch>
        </p:blipFill>
        <p:spPr>
          <a:xfrm>
            <a:off x="4599001" y="579051"/>
            <a:ext cx="7094570" cy="5475583"/>
          </a:xfrm>
          <a:prstGeom prst="rect">
            <a:avLst/>
          </a:prstGeom>
        </p:spPr>
      </p:pic>
      <p:cxnSp>
        <p:nvCxnSpPr>
          <p:cNvPr id="31" name="Straight Connector 30">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14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6814345-41DE-42C5-8657-66C1417DF8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68E419-3727-4F5E-8840-AF149B33B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519B6EC-D7AE-452F-8D0C-D11BD3377F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 name="Rectangle 7">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5FE9D-346C-43FE-AEFD-EA9F80237B72}"/>
              </a:ext>
            </a:extLst>
          </p:cNvPr>
          <p:cNvSpPr>
            <a:spLocks noGrp="1"/>
          </p:cNvSpPr>
          <p:nvPr>
            <p:ph type="title"/>
          </p:nvPr>
        </p:nvSpPr>
        <p:spPr>
          <a:xfrm>
            <a:off x="521208" y="786384"/>
            <a:ext cx="3509192" cy="2008193"/>
          </a:xfrm>
        </p:spPr>
        <p:txBody>
          <a:bodyPr vert="horz" lIns="91440" tIns="45720" rIns="91440" bIns="45720" rtlCol="0" anchor="t">
            <a:normAutofit/>
          </a:bodyPr>
          <a:lstStyle/>
          <a:p>
            <a:r>
              <a:rPr lang="en-US" sz="4000" dirty="0"/>
              <a:t>Busiest Hours </a:t>
            </a:r>
          </a:p>
        </p:txBody>
      </p:sp>
      <p:cxnSp>
        <p:nvCxnSpPr>
          <p:cNvPr id="9" name="Straight Connector 8">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B05D024-BBE4-4B12-0A7A-921923E96F55}"/>
              </a:ext>
            </a:extLst>
          </p:cNvPr>
          <p:cNvSpPr>
            <a:spLocks noGrp="1"/>
          </p:cNvSpPr>
          <p:nvPr>
            <p:ph type="body" sz="half" idx="2"/>
          </p:nvPr>
        </p:nvSpPr>
        <p:spPr>
          <a:xfrm>
            <a:off x="577485" y="1878143"/>
            <a:ext cx="3276598" cy="1830948"/>
          </a:xfrm>
        </p:spPr>
        <p:txBody>
          <a:bodyPr vert="horz" lIns="91440" tIns="45720" rIns="91440" bIns="45720" rtlCol="0" anchor="b">
            <a:normAutofit/>
          </a:bodyPr>
          <a:lstStyle/>
          <a:p>
            <a:pPr indent="-228600"/>
            <a:r>
              <a:rPr lang="en-US" sz="1800" dirty="0"/>
              <a:t>The busiest hours, it is possible to notice that the access volume increase at 9 am until 3 pm, when start to decrease.</a:t>
            </a:r>
          </a:p>
        </p:txBody>
      </p:sp>
      <p:cxnSp>
        <p:nvCxnSpPr>
          <p:cNvPr id="11" name="Straight Connector 10">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88336"/>
            <a:ext cx="0" cy="5698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A0646F4-74FC-58AC-A2F7-3E891E2D08FD}"/>
              </a:ext>
            </a:extLst>
          </p:cNvPr>
          <p:cNvPicPr>
            <a:picLocks noChangeAspect="1"/>
          </p:cNvPicPr>
          <p:nvPr/>
        </p:nvPicPr>
        <p:blipFill>
          <a:blip r:embed="rId2"/>
          <a:stretch>
            <a:fillRect/>
          </a:stretch>
        </p:blipFill>
        <p:spPr>
          <a:xfrm>
            <a:off x="4601900" y="850792"/>
            <a:ext cx="7170997" cy="5203842"/>
          </a:xfrm>
          <a:prstGeom prst="rect">
            <a:avLst/>
          </a:prstGeom>
        </p:spPr>
      </p:pic>
      <p:cxnSp>
        <p:nvCxnSpPr>
          <p:cNvPr id="22" name="Straight Connector 21">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883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FE9D-346C-43FE-AEFD-EA9F80237B72}"/>
              </a:ext>
            </a:extLst>
          </p:cNvPr>
          <p:cNvSpPr>
            <a:spLocks noGrp="1"/>
          </p:cNvSpPr>
          <p:nvPr>
            <p:ph type="title"/>
          </p:nvPr>
        </p:nvSpPr>
        <p:spPr>
          <a:xfrm>
            <a:off x="521208" y="786384"/>
            <a:ext cx="3509192" cy="2008193"/>
          </a:xfrm>
        </p:spPr>
        <p:txBody>
          <a:bodyPr vert="horz" lIns="91440" tIns="45720" rIns="91440" bIns="45720" rtlCol="0" anchor="t">
            <a:normAutofit/>
          </a:bodyPr>
          <a:lstStyle/>
          <a:p>
            <a:r>
              <a:rPr lang="en-US" sz="1800" dirty="0"/>
              <a:t>Top Products and Departments </a:t>
            </a:r>
          </a:p>
        </p:txBody>
      </p:sp>
      <p:sp>
        <p:nvSpPr>
          <p:cNvPr id="4" name="Text Placeholder 3">
            <a:extLst>
              <a:ext uri="{FF2B5EF4-FFF2-40B4-BE49-F238E27FC236}">
                <a16:creationId xmlns:a16="http://schemas.microsoft.com/office/drawing/2014/main" id="{EB05D024-BBE4-4B12-0A7A-921923E96F55}"/>
              </a:ext>
            </a:extLst>
          </p:cNvPr>
          <p:cNvSpPr>
            <a:spLocks noGrp="1"/>
          </p:cNvSpPr>
          <p:nvPr>
            <p:ph type="body" sz="half" idx="2"/>
          </p:nvPr>
        </p:nvSpPr>
        <p:spPr>
          <a:xfrm>
            <a:off x="521208" y="2875175"/>
            <a:ext cx="3276598" cy="3073138"/>
          </a:xfrm>
        </p:spPr>
        <p:txBody>
          <a:bodyPr vert="horz" lIns="91440" tIns="45720" rIns="91440" bIns="45720" rtlCol="0" anchor="b">
            <a:normAutofit fontScale="92500" lnSpcReduction="10000"/>
          </a:bodyPr>
          <a:lstStyle/>
          <a:p>
            <a:pPr indent="-228600"/>
            <a:r>
              <a:rPr lang="en-US" sz="2000"/>
              <a:t>As can be observed, the top 10 products consumed by all regions in the Instacart database are inside the top 1 department in sales frequency, that is "Produce", which could indicate a buying trend by its customers.</a:t>
            </a:r>
            <a:endParaRPr lang="en-US" sz="1800" dirty="0"/>
          </a:p>
        </p:txBody>
      </p:sp>
      <p:pic>
        <p:nvPicPr>
          <p:cNvPr id="6" name="Picture 5">
            <a:extLst>
              <a:ext uri="{FF2B5EF4-FFF2-40B4-BE49-F238E27FC236}">
                <a16:creationId xmlns:a16="http://schemas.microsoft.com/office/drawing/2014/main" id="{40D69613-8B36-AD3D-8484-5A561D62EA0A}"/>
              </a:ext>
            </a:extLst>
          </p:cNvPr>
          <p:cNvPicPr>
            <a:picLocks noChangeAspect="1"/>
          </p:cNvPicPr>
          <p:nvPr/>
        </p:nvPicPr>
        <p:blipFill>
          <a:blip r:embed="rId2"/>
          <a:stretch>
            <a:fillRect/>
          </a:stretch>
        </p:blipFill>
        <p:spPr>
          <a:xfrm>
            <a:off x="4571847" y="622671"/>
            <a:ext cx="3431509" cy="2598445"/>
          </a:xfrm>
          <a:prstGeom prst="rect">
            <a:avLst/>
          </a:prstGeom>
        </p:spPr>
      </p:pic>
      <p:pic>
        <p:nvPicPr>
          <p:cNvPr id="14" name="Picture 13">
            <a:extLst>
              <a:ext uri="{FF2B5EF4-FFF2-40B4-BE49-F238E27FC236}">
                <a16:creationId xmlns:a16="http://schemas.microsoft.com/office/drawing/2014/main" id="{6FD2B681-E23E-4C0D-DDEC-9FD99395D47E}"/>
              </a:ext>
            </a:extLst>
          </p:cNvPr>
          <p:cNvPicPr>
            <a:picLocks noChangeAspect="1"/>
          </p:cNvPicPr>
          <p:nvPr/>
        </p:nvPicPr>
        <p:blipFill>
          <a:blip r:embed="rId3"/>
          <a:stretch>
            <a:fillRect/>
          </a:stretch>
        </p:blipFill>
        <p:spPr>
          <a:xfrm>
            <a:off x="8389894" y="622671"/>
            <a:ext cx="3276598" cy="2598445"/>
          </a:xfrm>
          <a:prstGeom prst="rect">
            <a:avLst/>
          </a:prstGeom>
        </p:spPr>
      </p:pic>
      <p:pic>
        <p:nvPicPr>
          <p:cNvPr id="16" name="Picture 15">
            <a:extLst>
              <a:ext uri="{FF2B5EF4-FFF2-40B4-BE49-F238E27FC236}">
                <a16:creationId xmlns:a16="http://schemas.microsoft.com/office/drawing/2014/main" id="{2D0CC067-699B-DBB5-17C8-266884A39212}"/>
              </a:ext>
            </a:extLst>
          </p:cNvPr>
          <p:cNvPicPr>
            <a:picLocks noChangeAspect="1"/>
          </p:cNvPicPr>
          <p:nvPr/>
        </p:nvPicPr>
        <p:blipFill>
          <a:blip r:embed="rId4"/>
          <a:stretch>
            <a:fillRect/>
          </a:stretch>
        </p:blipFill>
        <p:spPr>
          <a:xfrm>
            <a:off x="4673887" y="3636884"/>
            <a:ext cx="2533536" cy="2482042"/>
          </a:xfrm>
          <a:prstGeom prst="rect">
            <a:avLst/>
          </a:prstGeom>
        </p:spPr>
      </p:pic>
    </p:spTree>
    <p:extLst>
      <p:ext uri="{BB962C8B-B14F-4D97-AF65-F5344CB8AC3E}">
        <p14:creationId xmlns:p14="http://schemas.microsoft.com/office/powerpoint/2010/main" val="3627670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A6814345-41DE-42C5-8657-66C1417DF8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68E419-3727-4F5E-8840-AF149B33B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19B6EC-D7AE-452F-8D0C-D11BD3377F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5FE9D-346C-43FE-AEFD-EA9F80237B72}"/>
              </a:ext>
            </a:extLst>
          </p:cNvPr>
          <p:cNvSpPr>
            <a:spLocks noGrp="1"/>
          </p:cNvSpPr>
          <p:nvPr>
            <p:ph type="title"/>
          </p:nvPr>
        </p:nvSpPr>
        <p:spPr>
          <a:xfrm>
            <a:off x="521208" y="786384"/>
            <a:ext cx="3509192" cy="2008193"/>
          </a:xfrm>
        </p:spPr>
        <p:txBody>
          <a:bodyPr vert="horz" lIns="91440" tIns="45720" rIns="91440" bIns="45720" rtlCol="0" anchor="t">
            <a:normAutofit/>
          </a:bodyPr>
          <a:lstStyle/>
          <a:p>
            <a:r>
              <a:rPr lang="en-US" dirty="0"/>
              <a:t>Market Analysis</a:t>
            </a:r>
          </a:p>
        </p:txBody>
      </p:sp>
      <p:cxnSp>
        <p:nvCxnSpPr>
          <p:cNvPr id="19" name="Straight Connector 18">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B05D024-BBE4-4B12-0A7A-921923E96F55}"/>
              </a:ext>
            </a:extLst>
          </p:cNvPr>
          <p:cNvSpPr>
            <a:spLocks noGrp="1"/>
          </p:cNvSpPr>
          <p:nvPr>
            <p:ph type="body" sz="half" idx="2"/>
          </p:nvPr>
        </p:nvSpPr>
        <p:spPr>
          <a:xfrm>
            <a:off x="566094" y="1790480"/>
            <a:ext cx="3276598" cy="2342407"/>
          </a:xfrm>
        </p:spPr>
        <p:txBody>
          <a:bodyPr vert="horz" lIns="91440" tIns="45720" rIns="91440" bIns="45720" rtlCol="0" anchor="b">
            <a:normAutofit/>
          </a:bodyPr>
          <a:lstStyle/>
          <a:p>
            <a:pPr indent="-228600"/>
            <a:r>
              <a:rPr lang="en-US" sz="2000" dirty="0"/>
              <a:t>According to the graph above customers have a higher tendency to sped more between 04 am to 08 am, as well as from 8 pm until 10 pm.</a:t>
            </a:r>
            <a:endParaRPr lang="en-US" sz="1800" dirty="0"/>
          </a:p>
        </p:txBody>
      </p:sp>
      <p:cxnSp>
        <p:nvCxnSpPr>
          <p:cNvPr id="21" name="Straight Connector 20">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88336"/>
            <a:ext cx="0" cy="5698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9185B58-5036-AB2A-3BA4-C3DF6C2B7A33}"/>
              </a:ext>
            </a:extLst>
          </p:cNvPr>
          <p:cNvPicPr>
            <a:picLocks noChangeAspect="1"/>
          </p:cNvPicPr>
          <p:nvPr/>
        </p:nvPicPr>
        <p:blipFill rotWithShape="1">
          <a:blip r:embed="rId2"/>
          <a:srcRect t="475" r="-1" b="1465"/>
          <a:stretch/>
        </p:blipFill>
        <p:spPr>
          <a:xfrm>
            <a:off x="4699207" y="695329"/>
            <a:ext cx="7121549" cy="5476871"/>
          </a:xfrm>
          <a:prstGeom prst="rect">
            <a:avLst/>
          </a:prstGeom>
        </p:spPr>
      </p:pic>
      <p:cxnSp>
        <p:nvCxnSpPr>
          <p:cNvPr id="23" name="Straight Connector 22">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780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BD80-A7A4-38F5-4694-B7AE73E54612}"/>
              </a:ext>
            </a:extLst>
          </p:cNvPr>
          <p:cNvSpPr>
            <a:spLocks noGrp="1"/>
          </p:cNvSpPr>
          <p:nvPr>
            <p:ph type="title"/>
          </p:nvPr>
        </p:nvSpPr>
        <p:spPr/>
        <p:txBody>
          <a:bodyPr/>
          <a:lstStyle/>
          <a:p>
            <a:r>
              <a:rPr lang="en-US" dirty="0"/>
              <a:t>Skills</a:t>
            </a:r>
          </a:p>
        </p:txBody>
      </p:sp>
      <p:sp>
        <p:nvSpPr>
          <p:cNvPr id="3" name="Content Placeholder 2">
            <a:extLst>
              <a:ext uri="{FF2B5EF4-FFF2-40B4-BE49-F238E27FC236}">
                <a16:creationId xmlns:a16="http://schemas.microsoft.com/office/drawing/2014/main" id="{BE1FD38B-EFFB-FD38-C71C-86CE91762CDD}"/>
              </a:ext>
            </a:extLst>
          </p:cNvPr>
          <p:cNvSpPr>
            <a:spLocks noGrp="1"/>
          </p:cNvSpPr>
          <p:nvPr>
            <p:ph idx="1"/>
          </p:nvPr>
        </p:nvSpPr>
        <p:spPr/>
        <p:txBody>
          <a:bodyPr>
            <a:normAutofit fontScale="55000" lnSpcReduction="20000"/>
          </a:bodyPr>
          <a:lstStyle/>
          <a:p>
            <a:pPr algn="l" rtl="0" fontAlgn="base">
              <a:buFont typeface="Arial" panose="020B0604020202020204" pitchFamily="34" charset="0"/>
              <a:buChar char="•"/>
            </a:pPr>
            <a:r>
              <a:rPr lang="en-US" b="1" i="0" dirty="0">
                <a:effectLst/>
                <a:latin typeface="playfair display" panose="00000500000000000000" pitchFamily="2" charset="0"/>
              </a:rPr>
              <a:t>ANALYTICAL</a:t>
            </a:r>
            <a:r>
              <a:rPr lang="en-US" b="1" i="0" dirty="0">
                <a:solidFill>
                  <a:srgbClr val="F4F2EC"/>
                </a:solidFill>
                <a:effectLst/>
                <a:latin typeface="playfair display" panose="00000500000000000000" pitchFamily="2" charset="0"/>
              </a:rPr>
              <a:t> SKILLS</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dirty="0">
                <a:solidFill>
                  <a:srgbClr val="000000"/>
                </a:solidFill>
                <a:effectLst/>
                <a:latin typeface="Arial" panose="020B0604020202020204" pitchFamily="34" charset="0"/>
              </a:rPr>
              <a:t>Data Mining</a:t>
            </a:r>
          </a:p>
          <a:p>
            <a:pPr algn="l" rtl="0" fontAlgn="base">
              <a:buFont typeface="Arial" panose="020B0604020202020204" pitchFamily="34" charset="0"/>
              <a:buChar char="•"/>
            </a:pPr>
            <a:r>
              <a:rPr lang="en-US" b="0" i="0" dirty="0">
                <a:solidFill>
                  <a:srgbClr val="000000"/>
                </a:solidFill>
                <a:effectLst/>
                <a:latin typeface="Arial" panose="020B0604020202020204" pitchFamily="34" charset="0"/>
              </a:rPr>
              <a:t>Data Cleaning</a:t>
            </a:r>
          </a:p>
          <a:p>
            <a:pPr algn="l" rtl="0" fontAlgn="base">
              <a:buFont typeface="Arial" panose="020B0604020202020204" pitchFamily="34" charset="0"/>
              <a:buChar char="•"/>
            </a:pPr>
            <a:r>
              <a:rPr lang="en-US" b="0" i="0" dirty="0">
                <a:solidFill>
                  <a:srgbClr val="000000"/>
                </a:solidFill>
                <a:effectLst/>
                <a:latin typeface="Arial" panose="020B0604020202020204" pitchFamily="34" charset="0"/>
              </a:rPr>
              <a:t>Data Merging</a:t>
            </a:r>
          </a:p>
          <a:p>
            <a:pPr algn="l" rtl="0" fontAlgn="base">
              <a:buFont typeface="Arial" panose="020B0604020202020204" pitchFamily="34" charset="0"/>
              <a:buChar char="•"/>
            </a:pPr>
            <a:r>
              <a:rPr lang="en-US" b="0" i="0" dirty="0">
                <a:solidFill>
                  <a:srgbClr val="000000"/>
                </a:solidFill>
                <a:effectLst/>
                <a:latin typeface="Arial" panose="020B0604020202020204" pitchFamily="34" charset="0"/>
              </a:rPr>
              <a:t>Descriptive Analysis</a:t>
            </a:r>
          </a:p>
          <a:p>
            <a:pPr algn="l" rtl="0" fontAlgn="base">
              <a:buFont typeface="Arial" panose="020B0604020202020204" pitchFamily="34" charset="0"/>
              <a:buChar char="•"/>
            </a:pPr>
            <a:r>
              <a:rPr lang="en-US" b="0" i="0" dirty="0">
                <a:solidFill>
                  <a:srgbClr val="000000"/>
                </a:solidFill>
                <a:effectLst/>
                <a:latin typeface="Arial" panose="020B0604020202020204" pitchFamily="34" charset="0"/>
              </a:rPr>
              <a:t>Deriving Variables</a:t>
            </a:r>
          </a:p>
          <a:p>
            <a:pPr algn="l" rtl="0" fontAlgn="base">
              <a:buFont typeface="Arial" panose="020B0604020202020204" pitchFamily="34" charset="0"/>
              <a:buChar char="•"/>
            </a:pPr>
            <a:r>
              <a:rPr lang="en-US" b="0" i="0" dirty="0">
                <a:solidFill>
                  <a:srgbClr val="000000"/>
                </a:solidFill>
                <a:effectLst/>
                <a:latin typeface="Arial" panose="020B0604020202020204" pitchFamily="34" charset="0"/>
              </a:rPr>
              <a:t>Data storytelling </a:t>
            </a:r>
            <a:br>
              <a:rPr lang="en-US" b="0" i="0" dirty="0">
                <a:solidFill>
                  <a:srgbClr val="000000"/>
                </a:solidFill>
                <a:effectLst/>
                <a:latin typeface="Arial" panose="020B0604020202020204" pitchFamily="34" charset="0"/>
              </a:rPr>
            </a:b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1" i="0" dirty="0">
                <a:solidFill>
                  <a:srgbClr val="000000"/>
                </a:solidFill>
                <a:effectLst/>
                <a:latin typeface="playfair display" panose="020F0502020204030204" pitchFamily="2" charset="0"/>
              </a:rPr>
              <a:t>TOOLS</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dirty="0">
                <a:solidFill>
                  <a:srgbClr val="000000"/>
                </a:solidFill>
                <a:effectLst/>
                <a:latin typeface="Arial" panose="020B0604020202020204" pitchFamily="34" charset="0"/>
              </a:rPr>
              <a:t>SQL</a:t>
            </a:r>
          </a:p>
          <a:p>
            <a:pPr algn="l" rtl="0" fontAlgn="base">
              <a:buFont typeface="Arial" panose="020B0604020202020204" pitchFamily="34" charset="0"/>
              <a:buChar char="•"/>
            </a:pPr>
            <a:r>
              <a:rPr lang="en-US" b="0" i="0" dirty="0">
                <a:solidFill>
                  <a:srgbClr val="000000"/>
                </a:solidFill>
                <a:effectLst/>
                <a:latin typeface="Arial" panose="020B0604020202020204" pitchFamily="34" charset="0"/>
              </a:rPr>
              <a:t>Python</a:t>
            </a:r>
          </a:p>
          <a:p>
            <a:pPr algn="l" rtl="0" fontAlgn="base">
              <a:buFont typeface="Arial" panose="020B0604020202020204" pitchFamily="34" charset="0"/>
              <a:buChar char="•"/>
            </a:pPr>
            <a:r>
              <a:rPr lang="en-US" b="0" i="0" dirty="0">
                <a:solidFill>
                  <a:srgbClr val="000000"/>
                </a:solidFill>
                <a:effectLst/>
                <a:latin typeface="Arial" panose="020B0604020202020204" pitchFamily="34" charset="0"/>
              </a:rPr>
              <a:t>Tableau</a:t>
            </a:r>
          </a:p>
          <a:p>
            <a:pPr algn="l" rtl="0" fontAlgn="base">
              <a:buFont typeface="Arial" panose="020B0604020202020204" pitchFamily="34" charset="0"/>
              <a:buChar char="•"/>
            </a:pPr>
            <a:r>
              <a:rPr lang="en-US" b="0" i="0" dirty="0">
                <a:solidFill>
                  <a:srgbClr val="000000"/>
                </a:solidFill>
                <a:effectLst/>
                <a:latin typeface="Arial" panose="020B0604020202020204" pitchFamily="34" charset="0"/>
              </a:rPr>
              <a:t>Excel</a:t>
            </a:r>
          </a:p>
          <a:p>
            <a:endParaRPr lang="en-US" dirty="0"/>
          </a:p>
        </p:txBody>
      </p:sp>
    </p:spTree>
    <p:extLst>
      <p:ext uri="{BB962C8B-B14F-4D97-AF65-F5344CB8AC3E}">
        <p14:creationId xmlns:p14="http://schemas.microsoft.com/office/powerpoint/2010/main" val="1396589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DC25-16F5-D770-2490-CBB8DFA16A1A}"/>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05A24BFB-47B3-2798-A7F5-67AD7D29CF87}"/>
              </a:ext>
            </a:extLst>
          </p:cNvPr>
          <p:cNvSpPr>
            <a:spLocks noGrp="1"/>
          </p:cNvSpPr>
          <p:nvPr>
            <p:ph idx="1"/>
          </p:nvPr>
        </p:nvSpPr>
        <p:spPr/>
        <p:txBody>
          <a:bodyPr>
            <a:noAutofit/>
          </a:bodyPr>
          <a:lstStyle/>
          <a:p>
            <a:r>
              <a:rPr lang="en-US" sz="1200" b="1" dirty="0"/>
              <a:t>Busiest Day </a:t>
            </a:r>
            <a:br>
              <a:rPr lang="en-US" sz="1200" dirty="0"/>
            </a:br>
            <a:r>
              <a:rPr lang="en-US" sz="1200" dirty="0"/>
              <a:t>Saturday (0) and Sunday (1) are the days that have a higher frequency of requests. Thus, these days would be the most recommended for an advertising, as it would reach a higher number of people. As for the best period of time to run these ads, considering that from 09 am to 3 pm Instacart has a higher volume of order, this shows a major activity of customers, compared to the rest of the day, increasing the reach of an ad</a:t>
            </a:r>
          </a:p>
          <a:p>
            <a:r>
              <a:rPr lang="en-US" sz="1200" b="1" dirty="0"/>
              <a:t>Top Products</a:t>
            </a:r>
            <a:br>
              <a:rPr lang="en-US" sz="1200" dirty="0"/>
            </a:br>
            <a:r>
              <a:rPr lang="en-US" sz="1200" dirty="0"/>
              <a:t>Market research could be carried out to assess why these products and departments are so popular and why others are not. From this, the responsible department could study measures to be adopted to increase its sales, such as adding a variety of popular products (i.e. banana) or making combos between products that are popular and others that are not , to assess public acceptance for certain products, studying their viability in the market or replacement with another that is more successful.</a:t>
            </a:r>
          </a:p>
          <a:p>
            <a:r>
              <a:rPr lang="en-US" sz="1200" b="1" dirty="0"/>
              <a:t>Expenditure Habits</a:t>
            </a:r>
            <a:br>
              <a:rPr lang="en-US" sz="1200" dirty="0"/>
            </a:br>
            <a:r>
              <a:rPr lang="en-US" sz="1200" dirty="0"/>
              <a:t>Considering expenditure habits, it is possible to notice that more expensive products are consumed during the night (8 pm to 10 pm) and early morning (04 am to 08 am). Thus, considering the information regarding the busiest period of time mentioned above, it is possible to use this information to evaluate what type of product should be advertised, depending on the time of day. </a:t>
            </a:r>
            <a:r>
              <a:rPr lang="en-US" sz="1200" dirty="0" err="1"/>
              <a:t>Thereforre</a:t>
            </a:r>
            <a:r>
              <a:rPr lang="en-US" sz="1200" dirty="0"/>
              <a:t>, during the night period (8pm - 10pm) and early morning hours (04am - 08am), more expensive products could be highlighted, while during the busiest period (09 am - 3pm), more affordable products could be featured. </a:t>
            </a:r>
          </a:p>
        </p:txBody>
      </p:sp>
    </p:spTree>
    <p:extLst>
      <p:ext uri="{BB962C8B-B14F-4D97-AF65-F5344CB8AC3E}">
        <p14:creationId xmlns:p14="http://schemas.microsoft.com/office/powerpoint/2010/main" val="2385498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hand stacking coins&#10;&#10;Description automatically generated">
            <a:extLst>
              <a:ext uri="{FF2B5EF4-FFF2-40B4-BE49-F238E27FC236}">
                <a16:creationId xmlns:a16="http://schemas.microsoft.com/office/drawing/2014/main" id="{E6974574-7228-803D-2F56-BBC6AADF7A0B}"/>
              </a:ext>
            </a:extLst>
          </p:cNvPr>
          <p:cNvPicPr>
            <a:picLocks noChangeAspect="1"/>
          </p:cNvPicPr>
          <p:nvPr/>
        </p:nvPicPr>
        <p:blipFill rotWithShape="1">
          <a:blip r:embed="rId2">
            <a:alphaModFix amt="60000"/>
          </a:blip>
          <a:srcRect t="12641" b="3090"/>
          <a:stretch/>
        </p:blipFill>
        <p:spPr>
          <a:xfrm>
            <a:off x="20" y="10"/>
            <a:ext cx="12191980" cy="6857990"/>
          </a:xfrm>
          <a:prstGeom prst="rect">
            <a:avLst/>
          </a:prstGeom>
        </p:spPr>
      </p:pic>
      <p:sp>
        <p:nvSpPr>
          <p:cNvPr id="2" name="Title 1">
            <a:extLst>
              <a:ext uri="{FF2B5EF4-FFF2-40B4-BE49-F238E27FC236}">
                <a16:creationId xmlns:a16="http://schemas.microsoft.com/office/drawing/2014/main" id="{80AE61F1-59B5-FAB9-610B-FB5F0ADA2E1F}"/>
              </a:ext>
            </a:extLst>
          </p:cNvPr>
          <p:cNvSpPr>
            <a:spLocks noGrp="1"/>
          </p:cNvSpPr>
          <p:nvPr>
            <p:ph type="title"/>
          </p:nvPr>
        </p:nvSpPr>
        <p:spPr>
          <a:xfrm>
            <a:off x="528734" y="822960"/>
            <a:ext cx="5425025" cy="4977011"/>
          </a:xfrm>
        </p:spPr>
        <p:txBody>
          <a:bodyPr anchor="t">
            <a:normAutofit/>
          </a:bodyPr>
          <a:lstStyle/>
          <a:p>
            <a:r>
              <a:rPr lang="pt-BR" sz="3200" dirty="0">
                <a:solidFill>
                  <a:schemeClr val="bg1"/>
                </a:solidFill>
              </a:rPr>
              <a:t>PIG E. B A N K</a:t>
            </a:r>
            <a:endParaRPr lang="en-US" sz="6000" dirty="0">
              <a:solidFill>
                <a:schemeClr val="bg1"/>
              </a:solidFill>
            </a:endParaRPr>
          </a:p>
        </p:txBody>
      </p:sp>
      <p:cxnSp>
        <p:nvCxnSpPr>
          <p:cNvPr id="13" name="Straight Connector 12">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5760" y="571500"/>
            <a:ext cx="0" cy="57028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DA8F2BC-7D02-5C4F-38C8-6614FE8578C4}"/>
              </a:ext>
            </a:extLst>
          </p:cNvPr>
          <p:cNvSpPr>
            <a:spLocks noGrp="1"/>
          </p:cNvSpPr>
          <p:nvPr>
            <p:ph idx="1"/>
          </p:nvPr>
        </p:nvSpPr>
        <p:spPr>
          <a:xfrm>
            <a:off x="8015944" y="414780"/>
            <a:ext cx="3480887" cy="3681109"/>
          </a:xfrm>
        </p:spPr>
        <p:txBody>
          <a:bodyPr anchor="b">
            <a:normAutofit/>
          </a:bodyPr>
          <a:lstStyle/>
          <a:p>
            <a:r>
              <a:rPr lang="pt-BR" sz="1600" dirty="0">
                <a:solidFill>
                  <a:schemeClr val="bg1"/>
                </a:solidFill>
              </a:rPr>
              <a:t>Analytical support to the anti-money-laundering compliance department thorugh data-related projects that assess client risk and transaction risk, as well as reporting on metrics to support the bank in runnin their complaince program more efficiently. </a:t>
            </a:r>
            <a:endParaRPr lang="en-US" sz="1800" dirty="0">
              <a:solidFill>
                <a:schemeClr val="bg1"/>
              </a:solidFill>
            </a:endParaRPr>
          </a:p>
        </p:txBody>
      </p:sp>
      <p:cxnSp>
        <p:nvCxnSpPr>
          <p:cNvPr id="17" name="Straight Connector 16">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6287813"/>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AutoShape 2" descr="Wiley the Wildcat” Coin-Counter | Citizens Bank of Rogersville">
            <a:extLst>
              <a:ext uri="{FF2B5EF4-FFF2-40B4-BE49-F238E27FC236}">
                <a16:creationId xmlns:a16="http://schemas.microsoft.com/office/drawing/2014/main" id="{A9B24005-6513-43F8-853F-B15BFB6C553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52489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AF70D-CB8B-13ED-8114-54EB4CA1C068}"/>
              </a:ext>
            </a:extLst>
          </p:cNvPr>
          <p:cNvSpPr>
            <a:spLocks noGrp="1"/>
          </p:cNvSpPr>
          <p:nvPr>
            <p:ph type="title"/>
          </p:nvPr>
        </p:nvSpPr>
        <p:spPr>
          <a:xfrm>
            <a:off x="571499" y="651374"/>
            <a:ext cx="3478787" cy="1408062"/>
          </a:xfrm>
        </p:spPr>
        <p:txBody>
          <a:bodyPr>
            <a:normAutofit fontScale="90000"/>
          </a:bodyPr>
          <a:lstStyle/>
          <a:p>
            <a:r>
              <a:rPr lang="en-US" dirty="0"/>
              <a:t>Goal, Data limitation, and Skills</a:t>
            </a:r>
          </a:p>
        </p:txBody>
      </p:sp>
      <p:sp>
        <p:nvSpPr>
          <p:cNvPr id="3" name="Picture Placeholder 2">
            <a:extLst>
              <a:ext uri="{FF2B5EF4-FFF2-40B4-BE49-F238E27FC236}">
                <a16:creationId xmlns:a16="http://schemas.microsoft.com/office/drawing/2014/main" id="{64EFB679-63D1-CA08-EFA2-8BA659C8146A}"/>
              </a:ext>
            </a:extLst>
          </p:cNvPr>
          <p:cNvSpPr>
            <a:spLocks noGrp="1"/>
          </p:cNvSpPr>
          <p:nvPr>
            <p:ph type="pic" idx="1"/>
          </p:nvPr>
        </p:nvSpPr>
        <p:spPr/>
        <p:txBody>
          <a:bodyPr>
            <a:normAutofit/>
          </a:bodyPr>
          <a:lstStyle/>
          <a:p>
            <a:r>
              <a:rPr lang="en-US" sz="1600" dirty="0"/>
              <a:t>Data Source</a:t>
            </a:r>
            <a:br>
              <a:rPr lang="en-US" sz="1600" dirty="0"/>
            </a:br>
            <a:r>
              <a:rPr lang="en-US" sz="1600" dirty="0">
                <a:hlinkClick r:id="rId2"/>
              </a:rPr>
              <a:t>https://images.careerfoundry.com/public/courses/data-immersion/A5/A5_Data_Project_Brief.pdf</a:t>
            </a:r>
            <a:r>
              <a:rPr lang="en-US" sz="1600" dirty="0"/>
              <a:t> </a:t>
            </a:r>
            <a:br>
              <a:rPr lang="en-US" sz="1600" dirty="0"/>
            </a:br>
            <a:r>
              <a:rPr lang="en-US" sz="1050" dirty="0"/>
              <a:t>Customer Data Set - By </a:t>
            </a:r>
            <a:r>
              <a:rPr lang="en-US" sz="1050" dirty="0" err="1"/>
              <a:t>CareerFoundry</a:t>
            </a:r>
            <a:r>
              <a:rPr lang="en-US" sz="1050" dirty="0"/>
              <a:t>  </a:t>
            </a:r>
            <a:br>
              <a:rPr lang="en-US" sz="1600" dirty="0"/>
            </a:br>
            <a:br>
              <a:rPr lang="en-US" sz="1600" dirty="0"/>
            </a:br>
            <a:r>
              <a:rPr lang="en-US" sz="1600" dirty="0"/>
              <a:t>Tools:</a:t>
            </a:r>
          </a:p>
          <a:p>
            <a:endParaRPr lang="en-US" sz="1600" dirty="0"/>
          </a:p>
        </p:txBody>
      </p:sp>
      <p:sp>
        <p:nvSpPr>
          <p:cNvPr id="4" name="Text Placeholder 3">
            <a:extLst>
              <a:ext uri="{FF2B5EF4-FFF2-40B4-BE49-F238E27FC236}">
                <a16:creationId xmlns:a16="http://schemas.microsoft.com/office/drawing/2014/main" id="{5B7DCDBA-B3BA-B8B1-9423-007EBDD6ED5F}"/>
              </a:ext>
            </a:extLst>
          </p:cNvPr>
          <p:cNvSpPr>
            <a:spLocks noGrp="1"/>
          </p:cNvSpPr>
          <p:nvPr>
            <p:ph type="body" sz="half" idx="2"/>
          </p:nvPr>
        </p:nvSpPr>
        <p:spPr>
          <a:xfrm>
            <a:off x="571498" y="2574906"/>
            <a:ext cx="3478787" cy="3631720"/>
          </a:xfrm>
        </p:spPr>
        <p:txBody>
          <a:bodyPr>
            <a:normAutofit fontScale="62500" lnSpcReduction="20000"/>
          </a:bodyPr>
          <a:lstStyle/>
          <a:p>
            <a:pPr marL="285750" indent="-285750">
              <a:buFont typeface="Arial" panose="020B0604020202020204" pitchFamily="34" charset="0"/>
              <a:buChar char="•"/>
            </a:pPr>
            <a:r>
              <a:rPr lang="en-US" dirty="0"/>
              <a:t>Provide analytical support to company's anti-money-laundering compliance department, through a variety of data-related projects that help the bank assess client risk and transaction risk, as well as reporting on metrics. Also provide support to help build and optimize models that assist the bank in running their compliance program more efficiently</a:t>
            </a:r>
          </a:p>
          <a:p>
            <a:pPr marL="285750" indent="-285750">
              <a:buFont typeface="Arial" panose="020B0604020202020204" pitchFamily="34" charset="0"/>
              <a:buChar char="•"/>
            </a:pPr>
            <a:r>
              <a:rPr lang="en-US" dirty="0"/>
              <a:t>Data does not provide date, so it is not possible to observe whether there was a trend of customer loss during a specific period or whether it is something that occurs constantly.</a:t>
            </a:r>
          </a:p>
          <a:p>
            <a:pPr marL="285750" indent="-285750">
              <a:buFont typeface="Arial" panose="020B0604020202020204" pitchFamily="34" charset="0"/>
              <a:buChar char="•"/>
            </a:pPr>
            <a:r>
              <a:rPr lang="en-US" dirty="0"/>
              <a:t>Intro to Big Data</a:t>
            </a:r>
          </a:p>
          <a:p>
            <a:pPr marL="285750" indent="-285750">
              <a:buFont typeface="Arial" panose="020B0604020202020204" pitchFamily="34" charset="0"/>
              <a:buChar char="•"/>
            </a:pPr>
            <a:r>
              <a:rPr lang="en-US" dirty="0"/>
              <a:t> Data Ethics: Bias, Security and Privacy </a:t>
            </a:r>
          </a:p>
          <a:p>
            <a:pPr marL="285750" indent="-285750">
              <a:buFont typeface="Arial" panose="020B0604020202020204" pitchFamily="34" charset="0"/>
              <a:buChar char="•"/>
            </a:pPr>
            <a:r>
              <a:rPr lang="en-US" dirty="0"/>
              <a:t>Intro to Data Mining </a:t>
            </a:r>
          </a:p>
          <a:p>
            <a:pPr marL="285750" indent="-285750">
              <a:buFont typeface="Arial" panose="020B0604020202020204" pitchFamily="34" charset="0"/>
              <a:buChar char="•"/>
            </a:pPr>
            <a:r>
              <a:rPr lang="en-US" dirty="0"/>
              <a:t>Intro to Predictive Analysis</a:t>
            </a:r>
          </a:p>
          <a:p>
            <a:pPr marL="285750" indent="-285750">
              <a:buFont typeface="Arial" panose="020B0604020202020204" pitchFamily="34" charset="0"/>
              <a:buChar char="•"/>
            </a:pPr>
            <a:r>
              <a:rPr lang="en-US" dirty="0"/>
              <a:t>Time Series Analysis and Forecasting</a:t>
            </a:r>
          </a:p>
        </p:txBody>
      </p:sp>
      <p:pic>
        <p:nvPicPr>
          <p:cNvPr id="5" name="Picture 2" descr="Microsoft Excel - Wikipedia">
            <a:extLst>
              <a:ext uri="{FF2B5EF4-FFF2-40B4-BE49-F238E27FC236}">
                <a16:creationId xmlns:a16="http://schemas.microsoft.com/office/drawing/2014/main" id="{A5748E69-D18F-1F50-9B0E-5ED7477D6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465" y="2860265"/>
            <a:ext cx="486049" cy="45204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icrosoft PowerPoint - Wikipedia">
            <a:extLst>
              <a:ext uri="{FF2B5EF4-FFF2-40B4-BE49-F238E27FC236}">
                <a16:creationId xmlns:a16="http://schemas.microsoft.com/office/drawing/2014/main" id="{294612B6-19B9-8193-56F6-49CA25CF6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156" y="4114693"/>
            <a:ext cx="772162" cy="719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What is GitHub? — Pythia Foundations">
            <a:extLst>
              <a:ext uri="{FF2B5EF4-FFF2-40B4-BE49-F238E27FC236}">
                <a16:creationId xmlns:a16="http://schemas.microsoft.com/office/drawing/2014/main" id="{C645AF3F-EA62-9D71-C1E1-509E3833EA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937" y="3423755"/>
            <a:ext cx="1160600" cy="65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264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FE9D-346C-43FE-AEFD-EA9F80237B72}"/>
              </a:ext>
            </a:extLst>
          </p:cNvPr>
          <p:cNvSpPr>
            <a:spLocks noGrp="1"/>
          </p:cNvSpPr>
          <p:nvPr>
            <p:ph type="title"/>
          </p:nvPr>
        </p:nvSpPr>
        <p:spPr>
          <a:xfrm>
            <a:off x="521208" y="786384"/>
            <a:ext cx="3509192" cy="2008193"/>
          </a:xfrm>
        </p:spPr>
        <p:txBody>
          <a:bodyPr vert="horz" lIns="91440" tIns="45720" rIns="91440" bIns="45720" rtlCol="0" anchor="t">
            <a:normAutofit/>
          </a:bodyPr>
          <a:lstStyle/>
          <a:p>
            <a:r>
              <a:rPr lang="en-US" sz="2000" dirty="0"/>
              <a:t>High Risk - Age and Gender </a:t>
            </a:r>
          </a:p>
        </p:txBody>
      </p:sp>
      <p:sp>
        <p:nvSpPr>
          <p:cNvPr id="4" name="Text Placeholder 3">
            <a:extLst>
              <a:ext uri="{FF2B5EF4-FFF2-40B4-BE49-F238E27FC236}">
                <a16:creationId xmlns:a16="http://schemas.microsoft.com/office/drawing/2014/main" id="{EB05D024-BBE4-4B12-0A7A-921923E96F55}"/>
              </a:ext>
            </a:extLst>
          </p:cNvPr>
          <p:cNvSpPr>
            <a:spLocks noGrp="1"/>
          </p:cNvSpPr>
          <p:nvPr>
            <p:ph type="body" sz="half" idx="2"/>
          </p:nvPr>
        </p:nvSpPr>
        <p:spPr>
          <a:xfrm>
            <a:off x="766102" y="2537992"/>
            <a:ext cx="3276598" cy="3278346"/>
          </a:xfrm>
        </p:spPr>
        <p:txBody>
          <a:bodyPr vert="horz" lIns="91440" tIns="45720" rIns="91440" bIns="45720" rtlCol="0" anchor="b">
            <a:normAutofit fontScale="92500" lnSpcReduction="10000"/>
          </a:bodyPr>
          <a:lstStyle/>
          <a:p>
            <a:pPr indent="-228600"/>
            <a:r>
              <a:rPr lang="en-US" sz="2400" dirty="0"/>
              <a:t>The slides above show that age and gender are risk factors, as: Most of the former customers are in the group of 40-49 years old; Most of the former customers are women. </a:t>
            </a:r>
            <a:endParaRPr lang="en-US" sz="1800" dirty="0"/>
          </a:p>
        </p:txBody>
      </p:sp>
      <p:pic>
        <p:nvPicPr>
          <p:cNvPr id="5" name="Picture 4">
            <a:extLst>
              <a:ext uri="{FF2B5EF4-FFF2-40B4-BE49-F238E27FC236}">
                <a16:creationId xmlns:a16="http://schemas.microsoft.com/office/drawing/2014/main" id="{A22D9016-6623-0EF4-8EA5-103C58888486}"/>
              </a:ext>
            </a:extLst>
          </p:cNvPr>
          <p:cNvPicPr>
            <a:picLocks noChangeAspect="1"/>
          </p:cNvPicPr>
          <p:nvPr/>
        </p:nvPicPr>
        <p:blipFill>
          <a:blip r:embed="rId2"/>
          <a:stretch>
            <a:fillRect/>
          </a:stretch>
        </p:blipFill>
        <p:spPr>
          <a:xfrm>
            <a:off x="4501988" y="670848"/>
            <a:ext cx="5921699" cy="2706892"/>
          </a:xfrm>
          <a:prstGeom prst="rect">
            <a:avLst/>
          </a:prstGeom>
        </p:spPr>
      </p:pic>
      <p:pic>
        <p:nvPicPr>
          <p:cNvPr id="7" name="Picture 6">
            <a:extLst>
              <a:ext uri="{FF2B5EF4-FFF2-40B4-BE49-F238E27FC236}">
                <a16:creationId xmlns:a16="http://schemas.microsoft.com/office/drawing/2014/main" id="{C3C5B717-0EB4-1C61-0356-2DFE1FBA18E9}"/>
              </a:ext>
            </a:extLst>
          </p:cNvPr>
          <p:cNvPicPr>
            <a:picLocks noChangeAspect="1"/>
          </p:cNvPicPr>
          <p:nvPr/>
        </p:nvPicPr>
        <p:blipFill>
          <a:blip r:embed="rId3"/>
          <a:stretch>
            <a:fillRect/>
          </a:stretch>
        </p:blipFill>
        <p:spPr>
          <a:xfrm>
            <a:off x="4663913" y="3704365"/>
            <a:ext cx="5759774" cy="2273237"/>
          </a:xfrm>
          <a:prstGeom prst="rect">
            <a:avLst/>
          </a:prstGeom>
        </p:spPr>
      </p:pic>
    </p:spTree>
    <p:extLst>
      <p:ext uri="{BB962C8B-B14F-4D97-AF65-F5344CB8AC3E}">
        <p14:creationId xmlns:p14="http://schemas.microsoft.com/office/powerpoint/2010/main" val="3466466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FE9D-346C-43FE-AEFD-EA9F80237B72}"/>
              </a:ext>
            </a:extLst>
          </p:cNvPr>
          <p:cNvSpPr>
            <a:spLocks noGrp="1"/>
          </p:cNvSpPr>
          <p:nvPr>
            <p:ph type="title"/>
          </p:nvPr>
        </p:nvSpPr>
        <p:spPr>
          <a:xfrm>
            <a:off x="521208" y="786384"/>
            <a:ext cx="3509192" cy="2008193"/>
          </a:xfrm>
        </p:spPr>
        <p:txBody>
          <a:bodyPr vert="horz" lIns="91440" tIns="45720" rIns="91440" bIns="45720" rtlCol="0" anchor="t">
            <a:normAutofit/>
          </a:bodyPr>
          <a:lstStyle/>
          <a:p>
            <a:r>
              <a:rPr lang="en-US" sz="2400" dirty="0"/>
              <a:t>High Risk - Country</a:t>
            </a:r>
            <a:endParaRPr lang="en-US" sz="4000" dirty="0"/>
          </a:p>
        </p:txBody>
      </p:sp>
      <p:sp>
        <p:nvSpPr>
          <p:cNvPr id="4" name="Text Placeholder 3">
            <a:extLst>
              <a:ext uri="{FF2B5EF4-FFF2-40B4-BE49-F238E27FC236}">
                <a16:creationId xmlns:a16="http://schemas.microsoft.com/office/drawing/2014/main" id="{EB05D024-BBE4-4B12-0A7A-921923E96F55}"/>
              </a:ext>
            </a:extLst>
          </p:cNvPr>
          <p:cNvSpPr>
            <a:spLocks noGrp="1"/>
          </p:cNvSpPr>
          <p:nvPr>
            <p:ph type="body" sz="half" idx="2"/>
          </p:nvPr>
        </p:nvSpPr>
        <p:spPr>
          <a:xfrm>
            <a:off x="766102" y="2537993"/>
            <a:ext cx="3276598" cy="3004968"/>
          </a:xfrm>
        </p:spPr>
        <p:txBody>
          <a:bodyPr vert="horz" lIns="91440" tIns="45720" rIns="91440" bIns="45720" rtlCol="0" anchor="b">
            <a:normAutofit fontScale="85000" lnSpcReduction="10000"/>
          </a:bodyPr>
          <a:lstStyle/>
          <a:p>
            <a:pPr indent="-228600"/>
            <a:r>
              <a:rPr lang="en-US" sz="2400" dirty="0"/>
              <a:t>Continuing the results shown in the previous slide, Country can also be a high-risk factor as we can notice that there is a high number of people from Germany that leaves the company.</a:t>
            </a:r>
            <a:endParaRPr lang="en-US" sz="1800" dirty="0"/>
          </a:p>
        </p:txBody>
      </p:sp>
      <p:pic>
        <p:nvPicPr>
          <p:cNvPr id="5" name="Picture 4">
            <a:extLst>
              <a:ext uri="{FF2B5EF4-FFF2-40B4-BE49-F238E27FC236}">
                <a16:creationId xmlns:a16="http://schemas.microsoft.com/office/drawing/2014/main" id="{9D15AA71-944A-4AF5-6B3A-FD30F449E62D}"/>
              </a:ext>
            </a:extLst>
          </p:cNvPr>
          <p:cNvPicPr>
            <a:picLocks noChangeAspect="1"/>
          </p:cNvPicPr>
          <p:nvPr/>
        </p:nvPicPr>
        <p:blipFill>
          <a:blip r:embed="rId2"/>
          <a:stretch>
            <a:fillRect/>
          </a:stretch>
        </p:blipFill>
        <p:spPr>
          <a:xfrm>
            <a:off x="4656450" y="631685"/>
            <a:ext cx="6769448" cy="2730640"/>
          </a:xfrm>
          <a:prstGeom prst="rect">
            <a:avLst/>
          </a:prstGeom>
        </p:spPr>
      </p:pic>
      <p:pic>
        <p:nvPicPr>
          <p:cNvPr id="7" name="Picture 6">
            <a:extLst>
              <a:ext uri="{FF2B5EF4-FFF2-40B4-BE49-F238E27FC236}">
                <a16:creationId xmlns:a16="http://schemas.microsoft.com/office/drawing/2014/main" id="{F8A07F23-FEB1-1D66-07EC-F2FAF4845B2C}"/>
              </a:ext>
            </a:extLst>
          </p:cNvPr>
          <p:cNvPicPr>
            <a:picLocks noChangeAspect="1"/>
          </p:cNvPicPr>
          <p:nvPr/>
        </p:nvPicPr>
        <p:blipFill>
          <a:blip r:embed="rId3"/>
          <a:stretch>
            <a:fillRect/>
          </a:stretch>
        </p:blipFill>
        <p:spPr>
          <a:xfrm>
            <a:off x="4656451" y="3499428"/>
            <a:ext cx="6769448" cy="2616334"/>
          </a:xfrm>
          <a:prstGeom prst="rect">
            <a:avLst/>
          </a:prstGeom>
        </p:spPr>
      </p:pic>
    </p:spTree>
    <p:extLst>
      <p:ext uri="{BB962C8B-B14F-4D97-AF65-F5344CB8AC3E}">
        <p14:creationId xmlns:p14="http://schemas.microsoft.com/office/powerpoint/2010/main" val="4229089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FE9D-346C-43FE-AEFD-EA9F80237B72}"/>
              </a:ext>
            </a:extLst>
          </p:cNvPr>
          <p:cNvSpPr>
            <a:spLocks noGrp="1"/>
          </p:cNvSpPr>
          <p:nvPr>
            <p:ph type="title"/>
          </p:nvPr>
        </p:nvSpPr>
        <p:spPr>
          <a:xfrm>
            <a:off x="521208" y="786384"/>
            <a:ext cx="3509192" cy="2008193"/>
          </a:xfrm>
        </p:spPr>
        <p:txBody>
          <a:bodyPr vert="horz" lIns="91440" tIns="45720" rIns="91440" bIns="45720" rtlCol="0" anchor="t">
            <a:normAutofit/>
          </a:bodyPr>
          <a:lstStyle/>
          <a:p>
            <a:r>
              <a:rPr lang="en-US" sz="2400" dirty="0"/>
              <a:t>High Risk - Country</a:t>
            </a:r>
            <a:endParaRPr lang="en-US" sz="4000" dirty="0"/>
          </a:p>
        </p:txBody>
      </p:sp>
      <p:sp>
        <p:nvSpPr>
          <p:cNvPr id="4" name="Text Placeholder 3">
            <a:extLst>
              <a:ext uri="{FF2B5EF4-FFF2-40B4-BE49-F238E27FC236}">
                <a16:creationId xmlns:a16="http://schemas.microsoft.com/office/drawing/2014/main" id="{EB05D024-BBE4-4B12-0A7A-921923E96F55}"/>
              </a:ext>
            </a:extLst>
          </p:cNvPr>
          <p:cNvSpPr>
            <a:spLocks noGrp="1"/>
          </p:cNvSpPr>
          <p:nvPr>
            <p:ph type="body" sz="half" idx="2"/>
          </p:nvPr>
        </p:nvSpPr>
        <p:spPr>
          <a:xfrm>
            <a:off x="766102" y="2537993"/>
            <a:ext cx="3276598" cy="3004968"/>
          </a:xfrm>
        </p:spPr>
        <p:txBody>
          <a:bodyPr vert="horz" lIns="91440" tIns="45720" rIns="91440" bIns="45720" rtlCol="0" anchor="b">
            <a:normAutofit fontScale="85000" lnSpcReduction="10000"/>
          </a:bodyPr>
          <a:lstStyle/>
          <a:p>
            <a:pPr indent="-228600"/>
            <a:r>
              <a:rPr lang="en-US" sz="2400" dirty="0"/>
              <a:t>Continuing the results shown in the previous slide, Country can also be a high-risk factor as we can notice that there is a high number of people from Germany that leaves the company.</a:t>
            </a:r>
            <a:endParaRPr lang="en-US" sz="1800" dirty="0"/>
          </a:p>
        </p:txBody>
      </p:sp>
      <p:pic>
        <p:nvPicPr>
          <p:cNvPr id="5" name="Picture 4">
            <a:extLst>
              <a:ext uri="{FF2B5EF4-FFF2-40B4-BE49-F238E27FC236}">
                <a16:creationId xmlns:a16="http://schemas.microsoft.com/office/drawing/2014/main" id="{9D15AA71-944A-4AF5-6B3A-FD30F449E62D}"/>
              </a:ext>
            </a:extLst>
          </p:cNvPr>
          <p:cNvPicPr>
            <a:picLocks noChangeAspect="1"/>
          </p:cNvPicPr>
          <p:nvPr/>
        </p:nvPicPr>
        <p:blipFill>
          <a:blip r:embed="rId2"/>
          <a:stretch>
            <a:fillRect/>
          </a:stretch>
        </p:blipFill>
        <p:spPr>
          <a:xfrm>
            <a:off x="4656450" y="631685"/>
            <a:ext cx="6769448" cy="2730640"/>
          </a:xfrm>
          <a:prstGeom prst="rect">
            <a:avLst/>
          </a:prstGeom>
        </p:spPr>
      </p:pic>
      <p:pic>
        <p:nvPicPr>
          <p:cNvPr id="7" name="Picture 6">
            <a:extLst>
              <a:ext uri="{FF2B5EF4-FFF2-40B4-BE49-F238E27FC236}">
                <a16:creationId xmlns:a16="http://schemas.microsoft.com/office/drawing/2014/main" id="{F8A07F23-FEB1-1D66-07EC-F2FAF4845B2C}"/>
              </a:ext>
            </a:extLst>
          </p:cNvPr>
          <p:cNvPicPr>
            <a:picLocks noChangeAspect="1"/>
          </p:cNvPicPr>
          <p:nvPr/>
        </p:nvPicPr>
        <p:blipFill>
          <a:blip r:embed="rId3"/>
          <a:stretch>
            <a:fillRect/>
          </a:stretch>
        </p:blipFill>
        <p:spPr>
          <a:xfrm>
            <a:off x="4656451" y="3499428"/>
            <a:ext cx="6769448" cy="2616334"/>
          </a:xfrm>
          <a:prstGeom prst="rect">
            <a:avLst/>
          </a:prstGeom>
        </p:spPr>
      </p:pic>
    </p:spTree>
    <p:extLst>
      <p:ext uri="{BB962C8B-B14F-4D97-AF65-F5344CB8AC3E}">
        <p14:creationId xmlns:p14="http://schemas.microsoft.com/office/powerpoint/2010/main" val="349961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6814345-41DE-42C5-8657-66C1417DF8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68E419-3727-4F5E-8840-AF149B33B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19B6EC-D7AE-452F-8D0C-D11BD3377F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95FE9D-346C-43FE-AEFD-EA9F80237B72}"/>
              </a:ext>
            </a:extLst>
          </p:cNvPr>
          <p:cNvSpPr>
            <a:spLocks noGrp="1"/>
          </p:cNvSpPr>
          <p:nvPr>
            <p:ph type="title"/>
          </p:nvPr>
        </p:nvSpPr>
        <p:spPr>
          <a:xfrm>
            <a:off x="521208" y="786384"/>
            <a:ext cx="3509192" cy="2008193"/>
          </a:xfrm>
        </p:spPr>
        <p:txBody>
          <a:bodyPr vert="horz" lIns="91440" tIns="45720" rIns="91440" bIns="45720" rtlCol="0" anchor="t">
            <a:normAutofit/>
          </a:bodyPr>
          <a:lstStyle/>
          <a:p>
            <a:r>
              <a:rPr lang="en-US" sz="4000" dirty="0"/>
              <a:t>Decision Tree</a:t>
            </a:r>
          </a:p>
        </p:txBody>
      </p:sp>
      <p:cxnSp>
        <p:nvCxnSpPr>
          <p:cNvPr id="19" name="Straight Connector 18">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B05D024-BBE4-4B12-0A7A-921923E96F55}"/>
              </a:ext>
            </a:extLst>
          </p:cNvPr>
          <p:cNvSpPr>
            <a:spLocks noGrp="1"/>
          </p:cNvSpPr>
          <p:nvPr>
            <p:ph type="body" sz="half" idx="2"/>
          </p:nvPr>
        </p:nvSpPr>
        <p:spPr>
          <a:xfrm>
            <a:off x="571502" y="1943100"/>
            <a:ext cx="3276598" cy="3723093"/>
          </a:xfrm>
        </p:spPr>
        <p:txBody>
          <a:bodyPr vert="horz" lIns="91440" tIns="45720" rIns="91440" bIns="45720" rtlCol="0" anchor="b">
            <a:normAutofit fontScale="92500" lnSpcReduction="20000"/>
          </a:bodyPr>
          <a:lstStyle/>
          <a:p>
            <a:pPr indent="-228600"/>
            <a:endParaRPr lang="en-US" sz="1800" dirty="0"/>
          </a:p>
          <a:p>
            <a:pPr marL="57150" indent="-285750">
              <a:buFont typeface="Arial" panose="020B0604020202020204" pitchFamily="34" charset="0"/>
              <a:buChar char="•"/>
            </a:pPr>
            <a:r>
              <a:rPr lang="en-US" sz="1800" dirty="0"/>
              <a:t>The Decision tree shows more Females are leaving banks In Germany than France and Spain combined.</a:t>
            </a:r>
          </a:p>
          <a:p>
            <a:pPr marL="57150" indent="-285750">
              <a:buFont typeface="Arial" panose="020B0604020202020204" pitchFamily="34" charset="0"/>
              <a:buChar char="•"/>
            </a:pPr>
            <a:r>
              <a:rPr lang="en-US" sz="1800" dirty="0"/>
              <a:t>Spain 20% of exits customers and France has 16# of exits customers. </a:t>
            </a:r>
          </a:p>
          <a:p>
            <a:pPr marL="57150" indent="-285750">
              <a:buFont typeface="Arial" panose="020B0604020202020204" pitchFamily="34" charset="0"/>
              <a:buChar char="•"/>
            </a:pPr>
            <a:r>
              <a:rPr lang="en-US" sz="1800" dirty="0"/>
              <a:t>The age groups for male and females are 30-49. With 70% females leaving and 59# males leaving.</a:t>
            </a:r>
          </a:p>
          <a:p>
            <a:pPr indent="-228600"/>
            <a:endParaRPr lang="en-US" sz="1800" dirty="0"/>
          </a:p>
        </p:txBody>
      </p:sp>
      <p:cxnSp>
        <p:nvCxnSpPr>
          <p:cNvPr id="21" name="Straight Connector 20">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88336"/>
            <a:ext cx="0" cy="56981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6271FCA-9F5B-DC81-638B-6B1B5532BFDF}"/>
              </a:ext>
            </a:extLst>
          </p:cNvPr>
          <p:cNvPicPr>
            <a:picLocks noChangeAspect="1"/>
          </p:cNvPicPr>
          <p:nvPr/>
        </p:nvPicPr>
        <p:blipFill>
          <a:blip r:embed="rId2"/>
          <a:stretch>
            <a:fillRect/>
          </a:stretch>
        </p:blipFill>
        <p:spPr>
          <a:xfrm>
            <a:off x="4707119" y="934480"/>
            <a:ext cx="7292363" cy="4780215"/>
          </a:xfrm>
          <a:prstGeom prst="rect">
            <a:avLst/>
          </a:prstGeom>
        </p:spPr>
      </p:pic>
      <p:cxnSp>
        <p:nvCxnSpPr>
          <p:cNvPr id="23" name="Straight Connector 22">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334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DC25-16F5-D770-2490-CBB8DFA16A1A}"/>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05A24BFB-47B3-2798-A7F5-67AD7D29CF87}"/>
              </a:ext>
            </a:extLst>
          </p:cNvPr>
          <p:cNvSpPr>
            <a:spLocks noGrp="1"/>
          </p:cNvSpPr>
          <p:nvPr>
            <p:ph idx="1"/>
          </p:nvPr>
        </p:nvSpPr>
        <p:spPr/>
        <p:txBody>
          <a:bodyPr>
            <a:normAutofit fontScale="85000" lnSpcReduction="10000"/>
          </a:bodyPr>
          <a:lstStyle/>
          <a:p>
            <a:r>
              <a:rPr lang="en-US" dirty="0"/>
              <a:t>Focus on young people demographic Considering that the population under 39 years of age constitutes the majority of customers, Women it would be advisable to create programs or products focused on this category of customers, so that the losses caused by older customers who leave the bank could be mitigated. </a:t>
            </a:r>
          </a:p>
          <a:p>
            <a:r>
              <a:rPr lang="en-US" dirty="0"/>
              <a:t>Therefore, considering that the majority of young customers do not have a consolidated credit score or cannot afford high bank fees, the following services may be attractive: </a:t>
            </a:r>
          </a:p>
          <a:p>
            <a:r>
              <a:rPr lang="en-US" dirty="0"/>
              <a:t> Creation of an account or special products for people up to an age to be determined by the bank, in which they will not be charged special fees or offer services such as access to credit or mortgage at a reduced rate, even without a credit score, so they can start their life. – </a:t>
            </a:r>
          </a:p>
          <a:p>
            <a:r>
              <a:rPr lang="en-US" dirty="0"/>
              <a:t>Sign-Up bonuses or Reward Programs: depending on the age of the person opening the account, any benefit can be taken into account when contracting services, which, combined with benefits such as No-fee banking mentioned above, could result in a customer who would remain with the account for longer</a:t>
            </a:r>
          </a:p>
        </p:txBody>
      </p:sp>
    </p:spTree>
    <p:extLst>
      <p:ext uri="{BB962C8B-B14F-4D97-AF65-F5344CB8AC3E}">
        <p14:creationId xmlns:p14="http://schemas.microsoft.com/office/powerpoint/2010/main" val="1519225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29AE-7F2A-C9B7-8D14-B92F93A362D7}"/>
              </a:ext>
            </a:extLst>
          </p:cNvPr>
          <p:cNvSpPr>
            <a:spLocks noGrp="1"/>
          </p:cNvSpPr>
          <p:nvPr>
            <p:ph type="title"/>
          </p:nvPr>
        </p:nvSpPr>
        <p:spPr/>
        <p:txBody>
          <a:bodyPr>
            <a:normAutofit fontScale="90000"/>
          </a:bodyPr>
          <a:lstStyle/>
          <a:p>
            <a:r>
              <a:rPr lang="en-US" b="1" i="0" dirty="0">
                <a:solidFill>
                  <a:srgbClr val="000000"/>
                </a:solidFill>
                <a:effectLst/>
                <a:latin typeface="Arial" panose="020B0604020202020204" pitchFamily="34" charset="0"/>
              </a:rPr>
              <a:t>About Me</a:t>
            </a:r>
            <a:br>
              <a:rPr lang="en-US" b="1" i="0" dirty="0">
                <a:solidFill>
                  <a:srgbClr val="000000"/>
                </a:solidFill>
                <a:effectLst/>
                <a:latin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3FCC7AB0-044E-00CF-274B-C4C1539BE46E}"/>
              </a:ext>
            </a:extLst>
          </p:cNvPr>
          <p:cNvSpPr>
            <a:spLocks noGrp="1"/>
          </p:cNvSpPr>
          <p:nvPr>
            <p:ph idx="1"/>
          </p:nvPr>
        </p:nvSpPr>
        <p:spPr/>
        <p:txBody>
          <a:bodyPr>
            <a:normAutofit lnSpcReduction="10000"/>
          </a:bodyPr>
          <a:lstStyle/>
          <a:p>
            <a:pPr fontAlgn="base"/>
            <a:r>
              <a:rPr lang="en-US" b="0" i="0">
                <a:solidFill>
                  <a:srgbClr val="000000"/>
                </a:solidFill>
                <a:effectLst/>
                <a:latin typeface="Arial" panose="020B0604020202020204" pitchFamily="34" charset="0"/>
              </a:rPr>
              <a:t>Hello</a:t>
            </a:r>
            <a:r>
              <a:rPr lang="en-US" b="0" i="0" dirty="0">
                <a:solidFill>
                  <a:srgbClr val="000000"/>
                </a:solidFill>
                <a:effectLst/>
                <a:latin typeface="Arial" panose="020B0604020202020204" pitchFamily="34" charset="0"/>
              </a:rPr>
              <a:t>, I’m Robert  and I live in Marlboro, New Jersey. I was always curious and enjoyed learning new things, which led me to the field of data analytics.</a:t>
            </a:r>
          </a:p>
          <a:p>
            <a:pPr algn="l" rtl="0" fontAlgn="base"/>
            <a:r>
              <a:rPr lang="en-US" b="0" i="0" dirty="0">
                <a:solidFill>
                  <a:srgbClr val="000000"/>
                </a:solidFill>
                <a:effectLst/>
                <a:latin typeface="Arial" panose="020B0604020202020204" pitchFamily="34" charset="0"/>
              </a:rPr>
              <a:t>I hold a Bachelor’s degree in Criminal Justice and Political Science </a:t>
            </a:r>
            <a:r>
              <a:rPr lang="en-US" dirty="0">
                <a:solidFill>
                  <a:srgbClr val="000000"/>
                </a:solidFill>
                <a:latin typeface="Arial" panose="020B0604020202020204" pitchFamily="34" charset="0"/>
              </a:rPr>
              <a:t>with minor in Critical Intelligence</a:t>
            </a:r>
            <a:r>
              <a:rPr lang="en-US" b="0" i="0" dirty="0">
                <a:solidFill>
                  <a:srgbClr val="000000"/>
                </a:solidFill>
                <a:effectLst/>
                <a:latin typeface="Arial" panose="020B0604020202020204" pitchFamily="34" charset="0"/>
              </a:rPr>
              <a:t>. In the past, I have worked as a Research Analyst with Department of Health in New Jersey, which has helped me develop organizational, problem-solving, and communication skills.</a:t>
            </a:r>
          </a:p>
          <a:p>
            <a:pPr algn="l" rtl="0" fontAlgn="base"/>
            <a:r>
              <a:rPr lang="en-US" b="0" i="0" dirty="0">
                <a:solidFill>
                  <a:srgbClr val="000000"/>
                </a:solidFill>
                <a:effectLst/>
                <a:latin typeface="Arial" panose="020B0604020202020204" pitchFamily="34" charset="0"/>
              </a:rPr>
              <a:t>I have also gained analysis and research skills throughout my data analytics journey while utilizing various tools and methods including Excel, Python, SQL, and Tableau.</a:t>
            </a:r>
          </a:p>
          <a:p>
            <a:pPr algn="l" rtl="0" fontAlgn="base"/>
            <a:r>
              <a:rPr lang="en-US" b="0" i="0" dirty="0">
                <a:solidFill>
                  <a:srgbClr val="000000"/>
                </a:solidFill>
                <a:effectLst/>
                <a:latin typeface="Arial" panose="020B0604020202020204" pitchFamily="34" charset="0"/>
              </a:rPr>
              <a:t>Now, I am looking for a role that allows me to use my enthusiasm for exploring and uncovering facts while collaborating with other data analysts to expand my expertise in the industry.</a:t>
            </a:r>
          </a:p>
          <a:p>
            <a:endParaRPr lang="en-US" dirty="0"/>
          </a:p>
        </p:txBody>
      </p:sp>
    </p:spTree>
    <p:extLst>
      <p:ext uri="{BB962C8B-B14F-4D97-AF65-F5344CB8AC3E}">
        <p14:creationId xmlns:p14="http://schemas.microsoft.com/office/powerpoint/2010/main" val="1104697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3797-F934-3D92-DA79-F0C341F6F9F9}"/>
              </a:ext>
            </a:extLst>
          </p:cNvPr>
          <p:cNvSpPr>
            <a:spLocks noGrp="1"/>
          </p:cNvSpPr>
          <p:nvPr>
            <p:ph type="title"/>
          </p:nvPr>
        </p:nvSpPr>
        <p:spPr/>
        <p:txBody>
          <a:bodyPr/>
          <a:lstStyle/>
          <a:p>
            <a:r>
              <a:rPr lang="en-US" dirty="0"/>
              <a:t>Contact</a:t>
            </a:r>
          </a:p>
        </p:txBody>
      </p:sp>
      <p:sp>
        <p:nvSpPr>
          <p:cNvPr id="3" name="Content Placeholder 2">
            <a:extLst>
              <a:ext uri="{FF2B5EF4-FFF2-40B4-BE49-F238E27FC236}">
                <a16:creationId xmlns:a16="http://schemas.microsoft.com/office/drawing/2014/main" id="{7A1F11FD-E9EB-84DF-279F-D1BD1999070C}"/>
              </a:ext>
            </a:extLst>
          </p:cNvPr>
          <p:cNvSpPr>
            <a:spLocks noGrp="1"/>
          </p:cNvSpPr>
          <p:nvPr>
            <p:ph idx="1"/>
          </p:nvPr>
        </p:nvSpPr>
        <p:spPr/>
        <p:txBody>
          <a:bodyPr/>
          <a:lstStyle/>
          <a:p>
            <a:r>
              <a:rPr lang="en-US" dirty="0"/>
              <a:t>Email </a:t>
            </a:r>
            <a:r>
              <a:rPr lang="en-US" dirty="0">
                <a:hlinkClick r:id="rId2"/>
              </a:rPr>
              <a:t>Rindeljr@gmail.com</a:t>
            </a:r>
            <a:endParaRPr lang="en-US" dirty="0"/>
          </a:p>
          <a:p>
            <a:r>
              <a:rPr lang="en-US" sz="2000" dirty="0">
                <a:solidFill>
                  <a:srgbClr val="FFFFFF"/>
                </a:solidFill>
                <a:hlinkClick r:id="rId3"/>
              </a:rPr>
              <a:t>https://www.linkedin.com/in/robert-i-b0714b122/</a:t>
            </a:r>
            <a:r>
              <a:rPr lang="en-US" sz="2000" dirty="0">
                <a:solidFill>
                  <a:srgbClr val="FFFFFF"/>
                </a:solidFill>
              </a:rPr>
              <a:t> </a:t>
            </a:r>
            <a:br>
              <a:rPr lang="en-US" sz="2000" dirty="0">
                <a:solidFill>
                  <a:srgbClr val="FFFFFF"/>
                </a:solidFill>
              </a:rPr>
            </a:br>
            <a:endParaRPr lang="en-US" sz="2000" dirty="0">
              <a:solidFill>
                <a:srgbClr val="FFFFFF"/>
              </a:solidFill>
            </a:endParaRPr>
          </a:p>
          <a:p>
            <a:r>
              <a:rPr lang="en-US" sz="2000" dirty="0">
                <a:solidFill>
                  <a:srgbClr val="FFFFFF"/>
                </a:solidFill>
                <a:hlinkClick r:id="rId4"/>
              </a:rPr>
              <a:t>https://public.tableau.com/app/profile/robert.indelicato/vizzes</a:t>
            </a:r>
            <a:endParaRPr lang="en-US" sz="2000" dirty="0">
              <a:solidFill>
                <a:srgbClr val="FFFFFF"/>
              </a:solidFill>
            </a:endParaRPr>
          </a:p>
          <a:p>
            <a:br>
              <a:rPr lang="en-US" sz="2000" dirty="0">
                <a:solidFill>
                  <a:srgbClr val="FFFFFF"/>
                </a:solidFill>
              </a:rPr>
            </a:br>
            <a:r>
              <a:rPr lang="en-US" sz="2000" dirty="0">
                <a:solidFill>
                  <a:srgbClr val="FFFFFF"/>
                </a:solidFill>
                <a:hlinkClick r:id="rId5"/>
              </a:rPr>
              <a:t>https://github.com/rindelicato</a:t>
            </a:r>
            <a:endParaRPr lang="en-US" dirty="0"/>
          </a:p>
          <a:p>
            <a:endParaRPr lang="en-US" dirty="0"/>
          </a:p>
        </p:txBody>
      </p:sp>
    </p:spTree>
    <p:extLst>
      <p:ext uri="{BB962C8B-B14F-4D97-AF65-F5344CB8AC3E}">
        <p14:creationId xmlns:p14="http://schemas.microsoft.com/office/powerpoint/2010/main" val="227764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5A5A-CF1A-00DA-534E-2D2CB70A8665}"/>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93A8E678-6F3C-F1A5-C191-61C63833DD29}"/>
              </a:ext>
            </a:extLst>
          </p:cNvPr>
          <p:cNvSpPr>
            <a:spLocks noGrp="1"/>
          </p:cNvSpPr>
          <p:nvPr>
            <p:ph idx="1"/>
          </p:nvPr>
        </p:nvSpPr>
        <p:spPr/>
        <p:txBody>
          <a:bodyPr/>
          <a:lstStyle/>
          <a:p>
            <a:pPr marL="457200" indent="-457200">
              <a:buFont typeface="+mj-lt"/>
              <a:buAutoNum type="arabicPeriod"/>
            </a:pPr>
            <a:r>
              <a:rPr lang="en-US" dirty="0" err="1"/>
              <a:t>GameCo</a:t>
            </a:r>
            <a:r>
              <a:rPr lang="en-US" dirty="0"/>
              <a:t> – Market Analysis</a:t>
            </a:r>
          </a:p>
          <a:p>
            <a:pPr marL="457200" indent="-457200">
              <a:buFont typeface="+mj-lt"/>
              <a:buAutoNum type="arabicPeriod"/>
            </a:pPr>
            <a:r>
              <a:rPr lang="en-US" dirty="0"/>
              <a:t>Influenza – Forecasting</a:t>
            </a:r>
          </a:p>
          <a:p>
            <a:pPr marL="457200" indent="-457200">
              <a:buFont typeface="+mj-lt"/>
              <a:buAutoNum type="arabicPeriod"/>
            </a:pPr>
            <a:r>
              <a:rPr lang="en-US" dirty="0"/>
              <a:t>Rockbuster Stealth – SQL</a:t>
            </a:r>
          </a:p>
          <a:p>
            <a:pPr marL="457200" indent="-457200">
              <a:buFont typeface="+mj-lt"/>
              <a:buAutoNum type="arabicPeriod"/>
            </a:pPr>
            <a:r>
              <a:rPr lang="en-US" dirty="0"/>
              <a:t>Instacart – Python Analysis</a:t>
            </a:r>
          </a:p>
          <a:p>
            <a:pPr marL="457200" indent="-457200">
              <a:buFont typeface="+mj-lt"/>
              <a:buAutoNum type="arabicPeriod"/>
            </a:pPr>
            <a:r>
              <a:rPr lang="en-US" dirty="0"/>
              <a:t>Pig E. Bank – Big Data Analysis</a:t>
            </a:r>
          </a:p>
        </p:txBody>
      </p:sp>
    </p:spTree>
    <p:extLst>
      <p:ext uri="{BB962C8B-B14F-4D97-AF65-F5344CB8AC3E}">
        <p14:creationId xmlns:p14="http://schemas.microsoft.com/office/powerpoint/2010/main" val="64380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3B9C-DF8A-8EBA-0A46-5D7AAC7B51F9}"/>
              </a:ext>
            </a:extLst>
          </p:cNvPr>
          <p:cNvSpPr>
            <a:spLocks noGrp="1"/>
          </p:cNvSpPr>
          <p:nvPr>
            <p:ph type="title"/>
          </p:nvPr>
        </p:nvSpPr>
        <p:spPr/>
        <p:txBody>
          <a:bodyPr/>
          <a:lstStyle/>
          <a:p>
            <a:r>
              <a:rPr lang="en-US"/>
              <a:t>Tools</a:t>
            </a:r>
            <a:endParaRPr lang="en-US" dirty="0"/>
          </a:p>
        </p:txBody>
      </p:sp>
      <p:sp>
        <p:nvSpPr>
          <p:cNvPr id="3" name="Content Placeholder 2">
            <a:extLst>
              <a:ext uri="{FF2B5EF4-FFF2-40B4-BE49-F238E27FC236}">
                <a16:creationId xmlns:a16="http://schemas.microsoft.com/office/drawing/2014/main" id="{41EE2ECF-E4DC-6FCB-947A-D8AB195B52FF}"/>
              </a:ext>
            </a:extLst>
          </p:cNvPr>
          <p:cNvSpPr>
            <a:spLocks noGrp="1"/>
          </p:cNvSpPr>
          <p:nvPr>
            <p:ph idx="1"/>
          </p:nvPr>
        </p:nvSpPr>
        <p:spPr>
          <a:xfrm>
            <a:off x="571499" y="1970913"/>
            <a:ext cx="11059811" cy="3910987"/>
          </a:xfrm>
        </p:spPr>
        <p:txBody>
          <a:bodyPr/>
          <a:lstStyle/>
          <a:p>
            <a:r>
              <a:rPr lang="en-US" dirty="0"/>
              <a:t>Microsoft Excel</a:t>
            </a:r>
          </a:p>
          <a:p>
            <a:r>
              <a:rPr lang="en-US" dirty="0"/>
              <a:t>Tableau</a:t>
            </a:r>
          </a:p>
          <a:p>
            <a:r>
              <a:rPr lang="en-US" dirty="0"/>
              <a:t>SQL</a:t>
            </a:r>
          </a:p>
          <a:p>
            <a:r>
              <a:rPr lang="en-US" dirty="0"/>
              <a:t>Python</a:t>
            </a:r>
          </a:p>
          <a:p>
            <a:r>
              <a:rPr lang="en-US" dirty="0" err="1"/>
              <a:t>Github</a:t>
            </a:r>
            <a:endParaRPr lang="en-US" dirty="0"/>
          </a:p>
          <a:p>
            <a:endParaRPr lang="en-US" dirty="0"/>
          </a:p>
        </p:txBody>
      </p:sp>
      <p:pic>
        <p:nvPicPr>
          <p:cNvPr id="1026" name="Picture 2" descr="Microsoft Excel - Wikipedia">
            <a:extLst>
              <a:ext uri="{FF2B5EF4-FFF2-40B4-BE49-F238E27FC236}">
                <a16:creationId xmlns:a16="http://schemas.microsoft.com/office/drawing/2014/main" id="{F9710DBB-AFDF-CF4F-5173-E6854960E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739" y="1997933"/>
            <a:ext cx="486049" cy="452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sualize Data Effectively | Tableau Integration">
            <a:extLst>
              <a:ext uri="{FF2B5EF4-FFF2-40B4-BE49-F238E27FC236}">
                <a16:creationId xmlns:a16="http://schemas.microsoft.com/office/drawing/2014/main" id="{317559B6-A513-9F51-434F-2EA8FAA28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740" y="2592742"/>
            <a:ext cx="635542" cy="4501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stgreSQL - Wikipedia">
            <a:extLst>
              <a:ext uri="{FF2B5EF4-FFF2-40B4-BE49-F238E27FC236}">
                <a16:creationId xmlns:a16="http://schemas.microsoft.com/office/drawing/2014/main" id="{5AE91CDA-50C3-C3CF-EF4A-DB2BB8011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9238" y="3174373"/>
            <a:ext cx="516550" cy="5329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T12A01: FUNDAMENTALS OF PYTHON PROGRAMMING (SF) (SYNCHRONOUS E-LEARNING) -  NTUC LearningHub">
            <a:extLst>
              <a:ext uri="{FF2B5EF4-FFF2-40B4-BE49-F238E27FC236}">
                <a16:creationId xmlns:a16="http://schemas.microsoft.com/office/drawing/2014/main" id="{4EFEE520-A5F6-01D8-5D28-4D9B9B6AE7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562" y="3660126"/>
            <a:ext cx="778933" cy="4381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GitHub? — Pythia Foundations">
            <a:extLst>
              <a:ext uri="{FF2B5EF4-FFF2-40B4-BE49-F238E27FC236}">
                <a16:creationId xmlns:a16="http://schemas.microsoft.com/office/drawing/2014/main" id="{066A8D8B-26F1-34F7-5703-ADB847220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550" y="4098276"/>
            <a:ext cx="1160600" cy="65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376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op Video Games Ever Factory Sale | prohory.cz">
            <a:extLst>
              <a:ext uri="{FF2B5EF4-FFF2-40B4-BE49-F238E27FC236}">
                <a16:creationId xmlns:a16="http://schemas.microsoft.com/office/drawing/2014/main" id="{C00AD10E-9F78-F54E-EFC7-505F9646FACC}"/>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r="111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0ECEFD-B574-BD4E-29FD-64A7B65BF575}"/>
              </a:ext>
            </a:extLst>
          </p:cNvPr>
          <p:cNvSpPr>
            <a:spLocks noGrp="1"/>
          </p:cNvSpPr>
          <p:nvPr>
            <p:ph type="title"/>
          </p:nvPr>
        </p:nvSpPr>
        <p:spPr>
          <a:xfrm>
            <a:off x="528734" y="822960"/>
            <a:ext cx="5425025" cy="4977011"/>
          </a:xfrm>
        </p:spPr>
        <p:txBody>
          <a:bodyPr anchor="t">
            <a:normAutofit/>
          </a:bodyPr>
          <a:lstStyle/>
          <a:p>
            <a:r>
              <a:rPr lang="en-US" sz="6000" dirty="0" err="1">
                <a:solidFill>
                  <a:srgbClr val="FFFFFF"/>
                </a:solidFill>
              </a:rPr>
              <a:t>GameCo</a:t>
            </a:r>
            <a:endParaRPr lang="en-US" sz="6000" dirty="0">
              <a:solidFill>
                <a:srgbClr val="FFFFFF"/>
              </a:solidFill>
            </a:endParaRPr>
          </a:p>
        </p:txBody>
      </p:sp>
      <p:cxnSp>
        <p:nvCxnSpPr>
          <p:cNvPr id="2059" name="Straight Connector 2058">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5760" y="571500"/>
            <a:ext cx="0" cy="5702865"/>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25AE2C2-AF8C-2D23-C346-EC291301B19A}"/>
              </a:ext>
            </a:extLst>
          </p:cNvPr>
          <p:cNvSpPr>
            <a:spLocks noGrp="1"/>
          </p:cNvSpPr>
          <p:nvPr>
            <p:ph idx="1"/>
          </p:nvPr>
        </p:nvSpPr>
        <p:spPr>
          <a:xfrm>
            <a:off x="7856670" y="657227"/>
            <a:ext cx="3480887" cy="1728071"/>
          </a:xfrm>
        </p:spPr>
        <p:txBody>
          <a:bodyPr anchor="b">
            <a:normAutofit/>
          </a:bodyPr>
          <a:lstStyle/>
          <a:p>
            <a:r>
              <a:rPr lang="en-US" sz="1800" dirty="0">
                <a:solidFill>
                  <a:srgbClr val="FFFFFF"/>
                </a:solidFill>
              </a:rPr>
              <a:t>Perform descriptive analysis &amp; recommendations to improve company sales based on their historical data.</a:t>
            </a:r>
          </a:p>
        </p:txBody>
      </p:sp>
      <p:cxnSp>
        <p:nvCxnSpPr>
          <p:cNvPr id="2063" name="Straight Connector 2062">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6287813"/>
            <a:ext cx="1105479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114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AF70D-CB8B-13ED-8114-54EB4CA1C068}"/>
              </a:ext>
            </a:extLst>
          </p:cNvPr>
          <p:cNvSpPr>
            <a:spLocks noGrp="1"/>
          </p:cNvSpPr>
          <p:nvPr>
            <p:ph type="title"/>
          </p:nvPr>
        </p:nvSpPr>
        <p:spPr>
          <a:xfrm>
            <a:off x="571499" y="651374"/>
            <a:ext cx="3478787" cy="1408062"/>
          </a:xfrm>
        </p:spPr>
        <p:txBody>
          <a:bodyPr>
            <a:normAutofit fontScale="90000"/>
          </a:bodyPr>
          <a:lstStyle/>
          <a:p>
            <a:r>
              <a:rPr lang="en-US" dirty="0"/>
              <a:t>Goal, Data limitation, and Skills</a:t>
            </a:r>
          </a:p>
        </p:txBody>
      </p:sp>
      <p:sp>
        <p:nvSpPr>
          <p:cNvPr id="3" name="Picture Placeholder 2">
            <a:extLst>
              <a:ext uri="{FF2B5EF4-FFF2-40B4-BE49-F238E27FC236}">
                <a16:creationId xmlns:a16="http://schemas.microsoft.com/office/drawing/2014/main" id="{64EFB679-63D1-CA08-EFA2-8BA659C8146A}"/>
              </a:ext>
            </a:extLst>
          </p:cNvPr>
          <p:cNvSpPr>
            <a:spLocks noGrp="1"/>
          </p:cNvSpPr>
          <p:nvPr>
            <p:ph type="pic" idx="1"/>
          </p:nvPr>
        </p:nvSpPr>
        <p:spPr/>
        <p:txBody>
          <a:bodyPr>
            <a:normAutofit/>
          </a:bodyPr>
          <a:lstStyle/>
          <a:p>
            <a:r>
              <a:rPr lang="en-US" sz="1600" dirty="0"/>
              <a:t>Data Source</a:t>
            </a:r>
            <a:br>
              <a:rPr lang="en-US" sz="1600" dirty="0"/>
            </a:br>
            <a:r>
              <a:rPr lang="en-US" sz="1600" dirty="0">
                <a:hlinkClick r:id="rId2"/>
              </a:rPr>
              <a:t>https://images.careerfoundry.com/public/courses/intro-to-data/Project_Brief_Intro_to_Data_Analytics.pdf</a:t>
            </a:r>
            <a:r>
              <a:rPr lang="en-US" sz="1600" dirty="0"/>
              <a:t> </a:t>
            </a:r>
            <a:br>
              <a:rPr lang="en-US" sz="1600" dirty="0"/>
            </a:br>
            <a:br>
              <a:rPr lang="en-US" sz="1600" dirty="0"/>
            </a:br>
            <a:r>
              <a:rPr lang="en-US" sz="1600" dirty="0"/>
              <a:t>Tools:</a:t>
            </a:r>
          </a:p>
        </p:txBody>
      </p:sp>
      <p:sp>
        <p:nvSpPr>
          <p:cNvPr id="4" name="Text Placeholder 3">
            <a:extLst>
              <a:ext uri="{FF2B5EF4-FFF2-40B4-BE49-F238E27FC236}">
                <a16:creationId xmlns:a16="http://schemas.microsoft.com/office/drawing/2014/main" id="{5B7DCDBA-B3BA-B8B1-9423-007EBDD6ED5F}"/>
              </a:ext>
            </a:extLst>
          </p:cNvPr>
          <p:cNvSpPr>
            <a:spLocks noGrp="1"/>
          </p:cNvSpPr>
          <p:nvPr>
            <p:ph type="body" sz="half" idx="2"/>
          </p:nvPr>
        </p:nvSpPr>
        <p:spPr>
          <a:xfrm>
            <a:off x="571498" y="2469823"/>
            <a:ext cx="3478787" cy="3736803"/>
          </a:xfrm>
        </p:spPr>
        <p:txBody>
          <a:bodyPr>
            <a:normAutofit fontScale="70000" lnSpcReduction="20000"/>
          </a:bodyPr>
          <a:lstStyle/>
          <a:p>
            <a:r>
              <a:rPr lang="en-US" dirty="0"/>
              <a:t>Perform Descriptive Analysis of Video Game Market Data from 1980 to 2016 and provide insights about how </a:t>
            </a:r>
            <a:r>
              <a:rPr lang="en-US" dirty="0" err="1"/>
              <a:t>GameCo’s</a:t>
            </a:r>
            <a:r>
              <a:rPr lang="en-US" dirty="0"/>
              <a:t> new game will fare in the market</a:t>
            </a:r>
          </a:p>
          <a:p>
            <a:r>
              <a:rPr lang="en-US" dirty="0"/>
              <a:t>It tracks the total number of units sold, but it does not represent financial figures. Data has time limitation, since shows information from 1980 to 2016 only, which probably does not represent the current market. Data from 2016 is incomplete. Some top rank games sales data show inconsistencies, as they show zero sales in certain market, i.e. </a:t>
            </a:r>
            <a:r>
              <a:rPr lang="en-US" dirty="0" err="1"/>
              <a:t>Gta</a:t>
            </a:r>
            <a:r>
              <a:rPr lang="en-US" dirty="0"/>
              <a:t> V in Japan, even though sold millions of copies. </a:t>
            </a:r>
          </a:p>
          <a:p>
            <a:pPr marL="285750" indent="-285750">
              <a:buFont typeface="Arial" panose="020B0604020202020204" pitchFamily="34" charset="0"/>
              <a:buChar char="•"/>
            </a:pPr>
            <a:r>
              <a:rPr lang="en-US" dirty="0"/>
              <a:t>Data Cleaning</a:t>
            </a:r>
          </a:p>
          <a:p>
            <a:pPr marL="285750" indent="-285750">
              <a:buFont typeface="Arial" panose="020B0604020202020204" pitchFamily="34" charset="0"/>
              <a:buChar char="•"/>
            </a:pPr>
            <a:r>
              <a:rPr lang="en-US" dirty="0"/>
              <a:t>Data Grouping and Summarizing </a:t>
            </a:r>
          </a:p>
          <a:p>
            <a:pPr marL="285750" indent="-285750">
              <a:buFont typeface="Arial" panose="020B0604020202020204" pitchFamily="34" charset="0"/>
              <a:buChar char="•"/>
            </a:pPr>
            <a:r>
              <a:rPr lang="en-US" dirty="0"/>
              <a:t>Descriptive Analysis </a:t>
            </a:r>
          </a:p>
          <a:p>
            <a:pPr marL="285750" indent="-285750">
              <a:buFont typeface="Arial" panose="020B0604020202020204" pitchFamily="34" charset="0"/>
              <a:buChar char="•"/>
            </a:pPr>
            <a:r>
              <a:rPr lang="en-US" dirty="0"/>
              <a:t>Pivot Table </a:t>
            </a:r>
          </a:p>
          <a:p>
            <a:pPr marL="285750" indent="-285750">
              <a:buFont typeface="Arial" panose="020B0604020202020204" pitchFamily="34" charset="0"/>
              <a:buChar char="•"/>
            </a:pPr>
            <a:r>
              <a:rPr lang="en-US" dirty="0"/>
              <a:t>Visualization Charts in MS Excel/PowerPoint</a:t>
            </a:r>
          </a:p>
        </p:txBody>
      </p:sp>
      <p:pic>
        <p:nvPicPr>
          <p:cNvPr id="5" name="Picture 2" descr="Microsoft Excel - Wikipedia">
            <a:extLst>
              <a:ext uri="{FF2B5EF4-FFF2-40B4-BE49-F238E27FC236}">
                <a16:creationId xmlns:a16="http://schemas.microsoft.com/office/drawing/2014/main" id="{A5748E69-D18F-1F50-9B0E-5ED7477D6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465" y="2888840"/>
            <a:ext cx="486049" cy="45204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icrosoft PowerPoint - Wikipedia">
            <a:extLst>
              <a:ext uri="{FF2B5EF4-FFF2-40B4-BE49-F238E27FC236}">
                <a16:creationId xmlns:a16="http://schemas.microsoft.com/office/drawing/2014/main" id="{294612B6-19B9-8193-56F6-49CA25CF6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156" y="3737228"/>
            <a:ext cx="772162" cy="71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29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1E8B-608C-FC2E-10D3-2969A71C59CA}"/>
              </a:ext>
            </a:extLst>
          </p:cNvPr>
          <p:cNvSpPr>
            <a:spLocks noGrp="1"/>
          </p:cNvSpPr>
          <p:nvPr>
            <p:ph type="ctrTitle"/>
          </p:nvPr>
        </p:nvSpPr>
        <p:spPr>
          <a:xfrm>
            <a:off x="571501" y="432435"/>
            <a:ext cx="6057899" cy="5520690"/>
          </a:xfrm>
        </p:spPr>
        <p:txBody>
          <a:bodyPr/>
          <a:lstStyle/>
          <a:p>
            <a:r>
              <a:rPr lang="en-US" dirty="0"/>
              <a:t>Overview</a:t>
            </a:r>
          </a:p>
        </p:txBody>
      </p:sp>
      <p:sp>
        <p:nvSpPr>
          <p:cNvPr id="3" name="Subtitle 2">
            <a:extLst>
              <a:ext uri="{FF2B5EF4-FFF2-40B4-BE49-F238E27FC236}">
                <a16:creationId xmlns:a16="http://schemas.microsoft.com/office/drawing/2014/main" id="{9A5BF0E6-3BF2-068D-17B1-042B9B7FF831}"/>
              </a:ext>
            </a:extLst>
          </p:cNvPr>
          <p:cNvSpPr>
            <a:spLocks noGrp="1"/>
          </p:cNvSpPr>
          <p:nvPr>
            <p:ph type="subTitle" idx="1"/>
          </p:nvPr>
        </p:nvSpPr>
        <p:spPr>
          <a:xfrm>
            <a:off x="8109113" y="1272619"/>
            <a:ext cx="3522199" cy="4631297"/>
          </a:xfrm>
        </p:spPr>
        <p:txBody>
          <a:bodyPr>
            <a:normAutofit/>
          </a:bodyPr>
          <a:lstStyle/>
          <a:p>
            <a:pPr>
              <a:lnSpc>
                <a:spcPct val="110000"/>
              </a:lnSpc>
            </a:pPr>
            <a:r>
              <a:rPr lang="en-US" sz="1400" dirty="0"/>
              <a:t>A closer look at 2001-2016 since this was the first year Sony, Nintendo &amp; Microsoft platforms manufacturers had the market share of games. </a:t>
            </a:r>
          </a:p>
          <a:p>
            <a:pPr>
              <a:lnSpc>
                <a:spcPct val="110000"/>
              </a:lnSpc>
            </a:pPr>
            <a:r>
              <a:rPr lang="en-US" sz="1400" dirty="0"/>
              <a:t>The  Sony PlayStation leads in the Top three biggest Genres in terms of global unit sales which are Action, Sports and Shooter.</a:t>
            </a:r>
          </a:p>
          <a:p>
            <a:pPr>
              <a:lnSpc>
                <a:spcPct val="110000"/>
              </a:lnSpc>
            </a:pPr>
            <a:r>
              <a:rPr lang="en-US" sz="1400" dirty="0"/>
              <a:t>Although Nintendo Clearly leads in puzzles, this Genre is the smallest category. </a:t>
            </a:r>
          </a:p>
          <a:p>
            <a:endParaRPr lang="en-US" dirty="0"/>
          </a:p>
        </p:txBody>
      </p:sp>
      <p:graphicFrame>
        <p:nvGraphicFramePr>
          <p:cNvPr id="4" name="Chart 3">
            <a:extLst>
              <a:ext uri="{FF2B5EF4-FFF2-40B4-BE49-F238E27FC236}">
                <a16:creationId xmlns:a16="http://schemas.microsoft.com/office/drawing/2014/main" id="{C69D7380-9863-60E1-C619-8B18A80B0A4D}"/>
              </a:ext>
            </a:extLst>
          </p:cNvPr>
          <p:cNvGraphicFramePr>
            <a:graphicFrameLocks/>
          </p:cNvGraphicFramePr>
          <p:nvPr>
            <p:extLst>
              <p:ext uri="{D42A27DB-BD31-4B8C-83A1-F6EECF244321}">
                <p14:modId xmlns:p14="http://schemas.microsoft.com/office/powerpoint/2010/main" val="1675569552"/>
              </p:ext>
            </p:extLst>
          </p:nvPr>
        </p:nvGraphicFramePr>
        <p:xfrm>
          <a:off x="571501" y="1019871"/>
          <a:ext cx="5647536" cy="31499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6BF6D94B-AEF2-FBB7-206E-70E612D850E4}"/>
              </a:ext>
            </a:extLst>
          </p:cNvPr>
          <p:cNvGraphicFramePr>
            <a:graphicFrameLocks/>
          </p:cNvGraphicFramePr>
          <p:nvPr>
            <p:extLst>
              <p:ext uri="{D42A27DB-BD31-4B8C-83A1-F6EECF244321}">
                <p14:modId xmlns:p14="http://schemas.microsoft.com/office/powerpoint/2010/main" val="1347570299"/>
              </p:ext>
            </p:extLst>
          </p:nvPr>
        </p:nvGraphicFramePr>
        <p:xfrm>
          <a:off x="560688" y="3678199"/>
          <a:ext cx="5619592" cy="28623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2406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D7A7-E508-DE65-80DF-839073A777DB}"/>
              </a:ext>
            </a:extLst>
          </p:cNvPr>
          <p:cNvSpPr>
            <a:spLocks noGrp="1"/>
          </p:cNvSpPr>
          <p:nvPr>
            <p:ph type="title"/>
          </p:nvPr>
        </p:nvSpPr>
        <p:spPr/>
        <p:txBody>
          <a:bodyPr/>
          <a:lstStyle/>
          <a:p>
            <a:r>
              <a:rPr lang="en-US" dirty="0"/>
              <a:t>Market Analysis</a:t>
            </a:r>
          </a:p>
        </p:txBody>
      </p:sp>
      <p:sp>
        <p:nvSpPr>
          <p:cNvPr id="3" name="Text Placeholder 2">
            <a:extLst>
              <a:ext uri="{FF2B5EF4-FFF2-40B4-BE49-F238E27FC236}">
                <a16:creationId xmlns:a16="http://schemas.microsoft.com/office/drawing/2014/main" id="{179ACDEC-8EEA-9106-5FA4-356CDA4DCA6E}"/>
              </a:ext>
            </a:extLst>
          </p:cNvPr>
          <p:cNvSpPr>
            <a:spLocks noGrp="1"/>
          </p:cNvSpPr>
          <p:nvPr>
            <p:ph type="body" idx="1"/>
          </p:nvPr>
        </p:nvSpPr>
        <p:spPr/>
        <p:txBody>
          <a:bodyPr>
            <a:normAutofit fontScale="92500" lnSpcReduction="20000"/>
          </a:bodyPr>
          <a:lstStyle/>
          <a:p>
            <a:r>
              <a:rPr lang="en-US" dirty="0"/>
              <a:t>Description of Graphs </a:t>
            </a:r>
          </a:p>
        </p:txBody>
      </p:sp>
      <p:sp>
        <p:nvSpPr>
          <p:cNvPr id="4" name="Content Placeholder 3">
            <a:extLst>
              <a:ext uri="{FF2B5EF4-FFF2-40B4-BE49-F238E27FC236}">
                <a16:creationId xmlns:a16="http://schemas.microsoft.com/office/drawing/2014/main" id="{89DC2F93-D930-3130-DB94-DCEF30F82B91}"/>
              </a:ext>
            </a:extLst>
          </p:cNvPr>
          <p:cNvSpPr>
            <a:spLocks noGrp="1"/>
          </p:cNvSpPr>
          <p:nvPr>
            <p:ph sz="half" idx="2"/>
          </p:nvPr>
        </p:nvSpPr>
        <p:spPr>
          <a:xfrm>
            <a:off x="583469" y="2866031"/>
            <a:ext cx="5157787" cy="3468781"/>
          </a:xfrm>
        </p:spPr>
        <p:txBody>
          <a:bodyPr>
            <a:normAutofit fontScale="77500" lnSpcReduction="20000"/>
          </a:bodyPr>
          <a:lstStyle/>
          <a:p>
            <a:pPr marL="285750" indent="-285750">
              <a:buFont typeface="Arial" panose="020B0604020202020204" pitchFamily="34" charset="0"/>
              <a:buChar char="•"/>
            </a:pPr>
            <a:r>
              <a:rPr lang="en-US" sz="2000" b="0" i="0" u="none" strike="noStrike" dirty="0">
                <a:effectLst/>
              </a:rPr>
              <a:t>Sony is the dominant platform </a:t>
            </a:r>
            <a:r>
              <a:rPr lang="en-US" sz="2000" dirty="0"/>
              <a:t>as compared to Microsoft and Nintendo</a:t>
            </a:r>
          </a:p>
          <a:p>
            <a:pPr marL="285750" indent="-285750">
              <a:buFont typeface="Arial" panose="020B0604020202020204" pitchFamily="34" charset="0"/>
              <a:buChar char="•"/>
            </a:pPr>
            <a:r>
              <a:rPr lang="en-US" sz="2000" dirty="0"/>
              <a:t>2016 has the least sales across the three platforms.  </a:t>
            </a:r>
          </a:p>
          <a:p>
            <a:pPr marL="285750" indent="-285750">
              <a:buFont typeface="Arial" panose="020B0604020202020204" pitchFamily="34" charset="0"/>
              <a:buChar char="•"/>
            </a:pPr>
            <a:r>
              <a:rPr lang="en-US" sz="2000" dirty="0"/>
              <a:t>Sony European sales have  been trending upward and have surpassed North American sales with the exception of 2016. </a:t>
            </a:r>
          </a:p>
          <a:p>
            <a:pPr marL="285750" indent="-285750">
              <a:buFont typeface="Arial" panose="020B0604020202020204" pitchFamily="34" charset="0"/>
              <a:buChar char="•"/>
            </a:pPr>
            <a:r>
              <a:rPr lang="en-US" sz="2000" b="0" i="0" u="none" strike="noStrike" dirty="0">
                <a:effectLst/>
              </a:rPr>
              <a:t>Microsoft &amp; Nintendo sales have been trending downwards</a:t>
            </a:r>
          </a:p>
          <a:p>
            <a:pPr marL="285750" indent="-285750">
              <a:buFont typeface="Arial" panose="020B0604020202020204" pitchFamily="34" charset="0"/>
              <a:buChar char="•"/>
            </a:pPr>
            <a:r>
              <a:rPr lang="en-US" sz="2000" dirty="0"/>
              <a:t>Japan sales are mostly Nintendo and Sony although sales for both have been trending downward.</a:t>
            </a:r>
          </a:p>
          <a:p>
            <a:endParaRPr lang="en-US" dirty="0"/>
          </a:p>
        </p:txBody>
      </p:sp>
      <p:sp>
        <p:nvSpPr>
          <p:cNvPr id="5" name="Text Placeholder 4">
            <a:extLst>
              <a:ext uri="{FF2B5EF4-FFF2-40B4-BE49-F238E27FC236}">
                <a16:creationId xmlns:a16="http://schemas.microsoft.com/office/drawing/2014/main" id="{A529D6AD-BF30-8FC3-CBAA-105414B9E886}"/>
              </a:ext>
            </a:extLst>
          </p:cNvPr>
          <p:cNvSpPr>
            <a:spLocks noGrp="1"/>
          </p:cNvSpPr>
          <p:nvPr>
            <p:ph type="body" sz="quarter" idx="3"/>
          </p:nvPr>
        </p:nvSpPr>
        <p:spPr/>
        <p:txBody>
          <a:bodyPr>
            <a:normAutofit fontScale="92500" lnSpcReduction="20000"/>
          </a:bodyPr>
          <a:lstStyle/>
          <a:p>
            <a:r>
              <a:rPr lang="en-US" dirty="0"/>
              <a:t>Five-year regional Sales Trend by Platform</a:t>
            </a:r>
          </a:p>
        </p:txBody>
      </p:sp>
      <p:sp>
        <p:nvSpPr>
          <p:cNvPr id="6" name="Content Placeholder 5">
            <a:extLst>
              <a:ext uri="{FF2B5EF4-FFF2-40B4-BE49-F238E27FC236}">
                <a16:creationId xmlns:a16="http://schemas.microsoft.com/office/drawing/2014/main" id="{4EA2CA3C-D425-730B-6667-1BDC729F09AE}"/>
              </a:ext>
            </a:extLst>
          </p:cNvPr>
          <p:cNvSpPr>
            <a:spLocks noGrp="1"/>
          </p:cNvSpPr>
          <p:nvPr>
            <p:ph sz="quarter" idx="4"/>
          </p:nvPr>
        </p:nvSpPr>
        <p:spPr/>
        <p:txBody>
          <a:bodyPr>
            <a:normAutofit fontScale="77500" lnSpcReduction="20000"/>
          </a:bodyPr>
          <a:lstStyle/>
          <a:p>
            <a:endParaRPr lang="en-US" dirty="0"/>
          </a:p>
        </p:txBody>
      </p:sp>
      <p:graphicFrame>
        <p:nvGraphicFramePr>
          <p:cNvPr id="8" name="Chart 7">
            <a:extLst>
              <a:ext uri="{FF2B5EF4-FFF2-40B4-BE49-F238E27FC236}">
                <a16:creationId xmlns:a16="http://schemas.microsoft.com/office/drawing/2014/main" id="{A6A27671-9B0E-6E54-9B6B-964DA01F6735}"/>
              </a:ext>
            </a:extLst>
          </p:cNvPr>
          <p:cNvGraphicFramePr>
            <a:graphicFrameLocks/>
          </p:cNvGraphicFramePr>
          <p:nvPr>
            <p:extLst>
              <p:ext uri="{D42A27DB-BD31-4B8C-83A1-F6EECF244321}">
                <p14:modId xmlns:p14="http://schemas.microsoft.com/office/powerpoint/2010/main" val="3388318943"/>
              </p:ext>
            </p:extLst>
          </p:nvPr>
        </p:nvGraphicFramePr>
        <p:xfrm>
          <a:off x="6450746" y="2997723"/>
          <a:ext cx="4979253" cy="26395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28205077"/>
      </p:ext>
    </p:extLst>
  </p:cSld>
  <p:clrMapOvr>
    <a:masterClrMapping/>
  </p:clrMapOvr>
</p:sld>
</file>

<file path=ppt/theme/theme1.xml><?xml version="1.0" encoding="utf-8"?>
<a:theme xmlns:a="http://schemas.openxmlformats.org/drawingml/2006/main" name="Alignment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docProps/app.xml><?xml version="1.0" encoding="utf-8"?>
<Properties xmlns="http://schemas.openxmlformats.org/officeDocument/2006/extended-properties" xmlns:vt="http://schemas.openxmlformats.org/officeDocument/2006/docPropsVTypes">
  <TotalTime>234</TotalTime>
  <Words>2989</Words>
  <Application>Microsoft Office PowerPoint</Application>
  <PresentationFormat>Widescreen</PresentationFormat>
  <Paragraphs>190</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Batang</vt:lpstr>
      <vt:lpstr>Arial</vt:lpstr>
      <vt:lpstr>Avenir Next LT Pro Light</vt:lpstr>
      <vt:lpstr>playfair display</vt:lpstr>
      <vt:lpstr>AlignmentVTI</vt:lpstr>
      <vt:lpstr>Data Analyst Portfolio</vt:lpstr>
      <vt:lpstr>About Me</vt:lpstr>
      <vt:lpstr>Skills</vt:lpstr>
      <vt:lpstr>Projects</vt:lpstr>
      <vt:lpstr>Tools</vt:lpstr>
      <vt:lpstr>GameCo</vt:lpstr>
      <vt:lpstr>Goal, Data limitation, and Skills</vt:lpstr>
      <vt:lpstr>Overview</vt:lpstr>
      <vt:lpstr>Market Analysis</vt:lpstr>
      <vt:lpstr>Summary </vt:lpstr>
      <vt:lpstr>Influenza Season</vt:lpstr>
      <vt:lpstr>Goal, Data limitation, and Skills</vt:lpstr>
      <vt:lpstr>Influenza Mortality Rate by age-group</vt:lpstr>
      <vt:lpstr>States with highest influenza mortality rates by individuals aged 45 and above</vt:lpstr>
      <vt:lpstr>Recommendations </vt:lpstr>
      <vt:lpstr>Rockbusters</vt:lpstr>
      <vt:lpstr>Goal, Data limitation, and Skills</vt:lpstr>
      <vt:lpstr>Overall Analysis</vt:lpstr>
      <vt:lpstr>Overall Analysis</vt:lpstr>
      <vt:lpstr>Overall Analysis</vt:lpstr>
      <vt:lpstr>IN WHICH CITIES DO THE CUSTOMERS LIVE</vt:lpstr>
      <vt:lpstr>WHO ARE THE TOP 5 CUSTOMERS?</vt:lpstr>
      <vt:lpstr>Recommendations</vt:lpstr>
      <vt:lpstr>Instacart Basket</vt:lpstr>
      <vt:lpstr>Goal, Data limitation, and Skills</vt:lpstr>
      <vt:lpstr>Busiest days </vt:lpstr>
      <vt:lpstr>Busiest Hours </vt:lpstr>
      <vt:lpstr>Top Products and Departments </vt:lpstr>
      <vt:lpstr>Market Analysis</vt:lpstr>
      <vt:lpstr>Recommendations</vt:lpstr>
      <vt:lpstr>PIG E. B A N K</vt:lpstr>
      <vt:lpstr>Goal, Data limitation, and Skills</vt:lpstr>
      <vt:lpstr>High Risk - Age and Gender </vt:lpstr>
      <vt:lpstr>High Risk - Country</vt:lpstr>
      <vt:lpstr>High Risk - Country</vt:lpstr>
      <vt:lpstr>Decision Tree</vt:lpstr>
      <vt:lpstr>Recommendations</vt:lpstr>
      <vt:lpstr>About Me </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Analyst Portfolio</dc:title>
  <dc:creator>Robert Jr. Indelicato</dc:creator>
  <cp:lastModifiedBy>Robert Jr. Indelicato</cp:lastModifiedBy>
  <cp:revision>2</cp:revision>
  <dcterms:created xsi:type="dcterms:W3CDTF">2024-05-06T21:44:46Z</dcterms:created>
  <dcterms:modified xsi:type="dcterms:W3CDTF">2024-05-07T23:41:39Z</dcterms:modified>
</cp:coreProperties>
</file>